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5"/>
  </p:notesMasterIdLst>
  <p:handoutMasterIdLst>
    <p:handoutMasterId r:id="rId16"/>
  </p:handoutMasterIdLst>
  <p:sldIdLst>
    <p:sldId id="351" r:id="rId6"/>
    <p:sldId id="359" r:id="rId7"/>
    <p:sldId id="352" r:id="rId8"/>
    <p:sldId id="353" r:id="rId9"/>
    <p:sldId id="354" r:id="rId10"/>
    <p:sldId id="355" r:id="rId11"/>
    <p:sldId id="356" r:id="rId12"/>
    <p:sldId id="357" r:id="rId13"/>
    <p:sldId id="358" r:id="rId1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BT" initials="K" lastIdx="1" clrIdx="0">
    <p:extLst>
      <p:ext uri="{19B8F6BF-5375-455C-9EA6-DF929625EA0E}">
        <p15:presenceInfo xmlns:p15="http://schemas.microsoft.com/office/powerpoint/2012/main" userId="KB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64" autoAdjust="0"/>
    <p:restoredTop sz="93381" autoAdjust="0"/>
  </p:normalViewPr>
  <p:slideViewPr>
    <p:cSldViewPr>
      <p:cViewPr varScale="1">
        <p:scale>
          <a:sx n="116" d="100"/>
          <a:sy n="116" d="100"/>
        </p:scale>
        <p:origin x="736"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188"/>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file:////C:\Users\bureau\Desktop\MFP\masque%20de%20saisi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'Revenu Net Total'!$J$1</c:f>
              <c:strCache>
                <c:ptCount val="1"/>
                <c:pt idx="0">
                  <c:v>Revenu Net Total</c:v>
                </c:pt>
              </c:strCache>
            </c:strRef>
          </c:tx>
          <c:spPr>
            <a:solidFill>
              <a:srgbClr val="92D050"/>
            </a:solidFill>
            <a:ln>
              <a:noFill/>
            </a:ln>
            <a:effectLst>
              <a:innerShdw blurRad="114300">
                <a:schemeClr val="accent6"/>
              </a:innerShdw>
            </a:effectLst>
          </c:spPr>
          <c:invertIfNegative val="0"/>
          <c:cat>
            <c:numRef>
              <c:f>'Revenu Net Total'!$C$2:$C$91</c:f>
              <c:numCache>
                <c:formatCode>General</c:formatCode>
                <c:ptCount val="90"/>
                <c:pt idx="0">
                  <c:v>103</c:v>
                </c:pt>
                <c:pt idx="1">
                  <c:v>230</c:v>
                </c:pt>
                <c:pt idx="2">
                  <c:v>101</c:v>
                </c:pt>
                <c:pt idx="3">
                  <c:v>421</c:v>
                </c:pt>
                <c:pt idx="4">
                  <c:v>233</c:v>
                </c:pt>
                <c:pt idx="5">
                  <c:v>404</c:v>
                </c:pt>
                <c:pt idx="6">
                  <c:v>621</c:v>
                </c:pt>
                <c:pt idx="7">
                  <c:v>115</c:v>
                </c:pt>
                <c:pt idx="8">
                  <c:v>204</c:v>
                </c:pt>
                <c:pt idx="9">
                  <c:v>402</c:v>
                </c:pt>
                <c:pt idx="10">
                  <c:v>215</c:v>
                </c:pt>
                <c:pt idx="11">
                  <c:v>212</c:v>
                </c:pt>
                <c:pt idx="12">
                  <c:v>601</c:v>
                </c:pt>
                <c:pt idx="13">
                  <c:v>501</c:v>
                </c:pt>
                <c:pt idx="14">
                  <c:v>509</c:v>
                </c:pt>
                <c:pt idx="15">
                  <c:v>517</c:v>
                </c:pt>
                <c:pt idx="16">
                  <c:v>616</c:v>
                </c:pt>
                <c:pt idx="17">
                  <c:v>608</c:v>
                </c:pt>
                <c:pt idx="18">
                  <c:v>401</c:v>
                </c:pt>
                <c:pt idx="19">
                  <c:v>205</c:v>
                </c:pt>
                <c:pt idx="20">
                  <c:v>408</c:v>
                </c:pt>
                <c:pt idx="21">
                  <c:v>615</c:v>
                </c:pt>
                <c:pt idx="22">
                  <c:v>407</c:v>
                </c:pt>
                <c:pt idx="23">
                  <c:v>304</c:v>
                </c:pt>
                <c:pt idx="24">
                  <c:v>413</c:v>
                </c:pt>
                <c:pt idx="25">
                  <c:v>505</c:v>
                </c:pt>
                <c:pt idx="26">
                  <c:v>603</c:v>
                </c:pt>
                <c:pt idx="27">
                  <c:v>218</c:v>
                </c:pt>
                <c:pt idx="28">
                  <c:v>604</c:v>
                </c:pt>
                <c:pt idx="29">
                  <c:v>508</c:v>
                </c:pt>
                <c:pt idx="30">
                  <c:v>506</c:v>
                </c:pt>
                <c:pt idx="31">
                  <c:v>612</c:v>
                </c:pt>
                <c:pt idx="32">
                  <c:v>203</c:v>
                </c:pt>
                <c:pt idx="33">
                  <c:v>518</c:v>
                </c:pt>
                <c:pt idx="34">
                  <c:v>504</c:v>
                </c:pt>
                <c:pt idx="35">
                  <c:v>502</c:v>
                </c:pt>
                <c:pt idx="36">
                  <c:v>216</c:v>
                </c:pt>
                <c:pt idx="37">
                  <c:v>602</c:v>
                </c:pt>
                <c:pt idx="38">
                  <c:v>231</c:v>
                </c:pt>
                <c:pt idx="39">
                  <c:v>305</c:v>
                </c:pt>
                <c:pt idx="40">
                  <c:v>412</c:v>
                </c:pt>
                <c:pt idx="41">
                  <c:v>303</c:v>
                </c:pt>
                <c:pt idx="42">
                  <c:v>605</c:v>
                </c:pt>
                <c:pt idx="43">
                  <c:v>306</c:v>
                </c:pt>
                <c:pt idx="44">
                  <c:v>322</c:v>
                </c:pt>
                <c:pt idx="45">
                  <c:v>210</c:v>
                </c:pt>
                <c:pt idx="46">
                  <c:v>105</c:v>
                </c:pt>
                <c:pt idx="47">
                  <c:v>510</c:v>
                </c:pt>
                <c:pt idx="48">
                  <c:v>414</c:v>
                </c:pt>
                <c:pt idx="49">
                  <c:v>607</c:v>
                </c:pt>
                <c:pt idx="50">
                  <c:v>503</c:v>
                </c:pt>
                <c:pt idx="51">
                  <c:v>116</c:v>
                </c:pt>
                <c:pt idx="52">
                  <c:v>314</c:v>
                </c:pt>
                <c:pt idx="53">
                  <c:v>405</c:v>
                </c:pt>
                <c:pt idx="54">
                  <c:v>611</c:v>
                </c:pt>
                <c:pt idx="55">
                  <c:v>515</c:v>
                </c:pt>
                <c:pt idx="56">
                  <c:v>410</c:v>
                </c:pt>
                <c:pt idx="57">
                  <c:v>538</c:v>
                </c:pt>
                <c:pt idx="58">
                  <c:v>618</c:v>
                </c:pt>
                <c:pt idx="59">
                  <c:v>539</c:v>
                </c:pt>
                <c:pt idx="61">
                  <c:v>107</c:v>
                </c:pt>
                <c:pt idx="62">
                  <c:v>511</c:v>
                </c:pt>
                <c:pt idx="63">
                  <c:v>513</c:v>
                </c:pt>
                <c:pt idx="64">
                  <c:v>234</c:v>
                </c:pt>
                <c:pt idx="65">
                  <c:v>207</c:v>
                </c:pt>
                <c:pt idx="66">
                  <c:v>623</c:v>
                </c:pt>
                <c:pt idx="67">
                  <c:v>617</c:v>
                </c:pt>
                <c:pt idx="68">
                  <c:v>211</c:v>
                </c:pt>
                <c:pt idx="69">
                  <c:v>507</c:v>
                </c:pt>
                <c:pt idx="70">
                  <c:v>232</c:v>
                </c:pt>
                <c:pt idx="71">
                  <c:v>214</c:v>
                </c:pt>
                <c:pt idx="72">
                  <c:v>208</c:v>
                </c:pt>
                <c:pt idx="73">
                  <c:v>537</c:v>
                </c:pt>
                <c:pt idx="74">
                  <c:v>202</c:v>
                </c:pt>
                <c:pt idx="75">
                  <c:v>406</c:v>
                </c:pt>
                <c:pt idx="76">
                  <c:v>415</c:v>
                </c:pt>
                <c:pt idx="77">
                  <c:v>512</c:v>
                </c:pt>
                <c:pt idx="78">
                  <c:v>119</c:v>
                </c:pt>
                <c:pt idx="79">
                  <c:v>302</c:v>
                </c:pt>
                <c:pt idx="80">
                  <c:v>409</c:v>
                </c:pt>
                <c:pt idx="81">
                  <c:v>416</c:v>
                </c:pt>
                <c:pt idx="82">
                  <c:v>310</c:v>
                </c:pt>
                <c:pt idx="83">
                  <c:v>516</c:v>
                </c:pt>
                <c:pt idx="84">
                  <c:v>118</c:v>
                </c:pt>
                <c:pt idx="85">
                  <c:v>217</c:v>
                </c:pt>
                <c:pt idx="86">
                  <c:v>411</c:v>
                </c:pt>
                <c:pt idx="87">
                  <c:v>108</c:v>
                </c:pt>
                <c:pt idx="88">
                  <c:v>311</c:v>
                </c:pt>
                <c:pt idx="89">
                  <c:v>213</c:v>
                </c:pt>
              </c:numCache>
            </c:numRef>
          </c:cat>
          <c:val>
            <c:numRef>
              <c:f>'Revenu Net Total'!$J$2:$J$91</c:f>
              <c:numCache>
                <c:formatCode>0</c:formatCode>
                <c:ptCount val="90"/>
                <c:pt idx="0">
                  <c:v>9569187</c:v>
                </c:pt>
                <c:pt idx="1">
                  <c:v>8049552</c:v>
                </c:pt>
                <c:pt idx="2">
                  <c:v>6721420</c:v>
                </c:pt>
                <c:pt idx="3">
                  <c:v>6403470</c:v>
                </c:pt>
                <c:pt idx="4">
                  <c:v>6147213</c:v>
                </c:pt>
                <c:pt idx="5">
                  <c:v>5472910</c:v>
                </c:pt>
                <c:pt idx="6">
                  <c:v>4807334.2856999999</c:v>
                </c:pt>
                <c:pt idx="7">
                  <c:v>4093930</c:v>
                </c:pt>
                <c:pt idx="8">
                  <c:v>4068343</c:v>
                </c:pt>
                <c:pt idx="9">
                  <c:v>4056918.3330000001</c:v>
                </c:pt>
                <c:pt idx="10">
                  <c:v>4054885</c:v>
                </c:pt>
                <c:pt idx="11">
                  <c:v>3790024.5</c:v>
                </c:pt>
                <c:pt idx="12">
                  <c:v>3712475</c:v>
                </c:pt>
                <c:pt idx="13">
                  <c:v>3599270</c:v>
                </c:pt>
                <c:pt idx="14">
                  <c:v>3525172</c:v>
                </c:pt>
                <c:pt idx="15">
                  <c:v>3300337</c:v>
                </c:pt>
                <c:pt idx="16">
                  <c:v>3155415</c:v>
                </c:pt>
                <c:pt idx="17">
                  <c:v>3105252.5</c:v>
                </c:pt>
                <c:pt idx="18">
                  <c:v>2996591.6666999999</c:v>
                </c:pt>
                <c:pt idx="19">
                  <c:v>2956167.75</c:v>
                </c:pt>
                <c:pt idx="20">
                  <c:v>2929471.6666999999</c:v>
                </c:pt>
                <c:pt idx="21">
                  <c:v>2827665</c:v>
                </c:pt>
                <c:pt idx="22">
                  <c:v>2784035</c:v>
                </c:pt>
                <c:pt idx="23">
                  <c:v>2747798</c:v>
                </c:pt>
                <c:pt idx="24">
                  <c:v>2702273.3333000001</c:v>
                </c:pt>
                <c:pt idx="25">
                  <c:v>2683917</c:v>
                </c:pt>
                <c:pt idx="26">
                  <c:v>2631520</c:v>
                </c:pt>
                <c:pt idx="27">
                  <c:v>2617312</c:v>
                </c:pt>
                <c:pt idx="28">
                  <c:v>2521831.4286000002</c:v>
                </c:pt>
                <c:pt idx="29">
                  <c:v>2484320</c:v>
                </c:pt>
                <c:pt idx="30">
                  <c:v>2457142.5</c:v>
                </c:pt>
                <c:pt idx="31">
                  <c:v>2413725.9523999998</c:v>
                </c:pt>
                <c:pt idx="32">
                  <c:v>2358438</c:v>
                </c:pt>
                <c:pt idx="33">
                  <c:v>2312499</c:v>
                </c:pt>
                <c:pt idx="34">
                  <c:v>2310034.5</c:v>
                </c:pt>
                <c:pt idx="35">
                  <c:v>2308083</c:v>
                </c:pt>
                <c:pt idx="36">
                  <c:v>1910877</c:v>
                </c:pt>
                <c:pt idx="37">
                  <c:v>1874433.3333000001</c:v>
                </c:pt>
                <c:pt idx="38">
                  <c:v>1840637</c:v>
                </c:pt>
                <c:pt idx="39">
                  <c:v>1831125</c:v>
                </c:pt>
                <c:pt idx="40">
                  <c:v>1773886.6666999999</c:v>
                </c:pt>
                <c:pt idx="41">
                  <c:v>1749466</c:v>
                </c:pt>
                <c:pt idx="42">
                  <c:v>1668970</c:v>
                </c:pt>
                <c:pt idx="43">
                  <c:v>1613872</c:v>
                </c:pt>
                <c:pt idx="44">
                  <c:v>1519787</c:v>
                </c:pt>
                <c:pt idx="45">
                  <c:v>1496692</c:v>
                </c:pt>
                <c:pt idx="46">
                  <c:v>1483715</c:v>
                </c:pt>
                <c:pt idx="47">
                  <c:v>1482815.5</c:v>
                </c:pt>
                <c:pt idx="48">
                  <c:v>1457816.6666999999</c:v>
                </c:pt>
                <c:pt idx="49">
                  <c:v>1455425</c:v>
                </c:pt>
                <c:pt idx="50">
                  <c:v>1309709.5</c:v>
                </c:pt>
                <c:pt idx="51">
                  <c:v>1264449</c:v>
                </c:pt>
                <c:pt idx="52">
                  <c:v>1262415</c:v>
                </c:pt>
                <c:pt idx="53">
                  <c:v>1259200</c:v>
                </c:pt>
                <c:pt idx="54">
                  <c:v>1190569</c:v>
                </c:pt>
                <c:pt idx="55">
                  <c:v>1186650</c:v>
                </c:pt>
                <c:pt idx="56">
                  <c:v>1179236.6666999999</c:v>
                </c:pt>
                <c:pt idx="57">
                  <c:v>1178571</c:v>
                </c:pt>
                <c:pt idx="58">
                  <c:v>1138613</c:v>
                </c:pt>
                <c:pt idx="59">
                  <c:v>1125906.25</c:v>
                </c:pt>
                <c:pt idx="60">
                  <c:v>1070908</c:v>
                </c:pt>
                <c:pt idx="61">
                  <c:v>1021877</c:v>
                </c:pt>
                <c:pt idx="62">
                  <c:v>1000843</c:v>
                </c:pt>
                <c:pt idx="63">
                  <c:v>965210</c:v>
                </c:pt>
                <c:pt idx="64">
                  <c:v>928111</c:v>
                </c:pt>
                <c:pt idx="65">
                  <c:v>919557</c:v>
                </c:pt>
                <c:pt idx="66">
                  <c:v>913462</c:v>
                </c:pt>
                <c:pt idx="67">
                  <c:v>883085</c:v>
                </c:pt>
                <c:pt idx="68">
                  <c:v>794215</c:v>
                </c:pt>
                <c:pt idx="69">
                  <c:v>787020</c:v>
                </c:pt>
                <c:pt idx="70">
                  <c:v>764713.5</c:v>
                </c:pt>
                <c:pt idx="71">
                  <c:v>759987</c:v>
                </c:pt>
                <c:pt idx="72">
                  <c:v>714112</c:v>
                </c:pt>
                <c:pt idx="73">
                  <c:v>701622</c:v>
                </c:pt>
                <c:pt idx="74">
                  <c:v>675505</c:v>
                </c:pt>
                <c:pt idx="75">
                  <c:v>627973.33330000006</c:v>
                </c:pt>
                <c:pt idx="76">
                  <c:v>578966.66669999994</c:v>
                </c:pt>
                <c:pt idx="77">
                  <c:v>547823</c:v>
                </c:pt>
                <c:pt idx="78">
                  <c:v>539907</c:v>
                </c:pt>
                <c:pt idx="79">
                  <c:v>496592</c:v>
                </c:pt>
                <c:pt idx="80">
                  <c:v>483120</c:v>
                </c:pt>
                <c:pt idx="81">
                  <c:v>478440</c:v>
                </c:pt>
                <c:pt idx="82">
                  <c:v>474920</c:v>
                </c:pt>
                <c:pt idx="83">
                  <c:v>472194</c:v>
                </c:pt>
                <c:pt idx="84">
                  <c:v>471505</c:v>
                </c:pt>
                <c:pt idx="85">
                  <c:v>374237.5</c:v>
                </c:pt>
                <c:pt idx="86">
                  <c:v>286720.55559999996</c:v>
                </c:pt>
                <c:pt idx="87">
                  <c:v>267120</c:v>
                </c:pt>
                <c:pt idx="88">
                  <c:v>212095</c:v>
                </c:pt>
                <c:pt idx="89">
                  <c:v>100690</c:v>
                </c:pt>
              </c:numCache>
            </c:numRef>
          </c:val>
          <c:extLst>
            <c:ext xmlns:c16="http://schemas.microsoft.com/office/drawing/2014/chart" uri="{C3380CC4-5D6E-409C-BE32-E72D297353CC}">
              <c16:uniqueId val="{00000000-BBB8-4AA2-B936-792FDA4CD1D1}"/>
            </c:ext>
          </c:extLst>
        </c:ser>
        <c:ser>
          <c:idx val="1"/>
          <c:order val="1"/>
          <c:tx>
            <c:strRef>
              <c:f>'Revenu Net Total'!$O$1</c:f>
              <c:strCache>
                <c:ptCount val="1"/>
                <c:pt idx="0">
                  <c:v>REV MENAGE MOYEN EAH</c:v>
                </c:pt>
              </c:strCache>
            </c:strRef>
          </c:tx>
          <c:spPr>
            <a:noFill/>
            <a:ln>
              <a:noFill/>
            </a:ln>
            <a:effectLst>
              <a:innerShdw blurRad="114300">
                <a:schemeClr val="accent5"/>
              </a:innerShdw>
            </a:effectLst>
          </c:spPr>
          <c:invertIfNegative val="0"/>
          <c:cat>
            <c:numRef>
              <c:f>'Revenu Net Total'!$C$2:$C$91</c:f>
              <c:numCache>
                <c:formatCode>General</c:formatCode>
                <c:ptCount val="90"/>
                <c:pt idx="0">
                  <c:v>103</c:v>
                </c:pt>
                <c:pt idx="1">
                  <c:v>230</c:v>
                </c:pt>
                <c:pt idx="2">
                  <c:v>101</c:v>
                </c:pt>
                <c:pt idx="3">
                  <c:v>421</c:v>
                </c:pt>
                <c:pt idx="4">
                  <c:v>233</c:v>
                </c:pt>
                <c:pt idx="5">
                  <c:v>404</c:v>
                </c:pt>
                <c:pt idx="6">
                  <c:v>621</c:v>
                </c:pt>
                <c:pt idx="7">
                  <c:v>115</c:v>
                </c:pt>
                <c:pt idx="8">
                  <c:v>204</c:v>
                </c:pt>
                <c:pt idx="9">
                  <c:v>402</c:v>
                </c:pt>
                <c:pt idx="10">
                  <c:v>215</c:v>
                </c:pt>
                <c:pt idx="11">
                  <c:v>212</c:v>
                </c:pt>
                <c:pt idx="12">
                  <c:v>601</c:v>
                </c:pt>
                <c:pt idx="13">
                  <c:v>501</c:v>
                </c:pt>
                <c:pt idx="14">
                  <c:v>509</c:v>
                </c:pt>
                <c:pt idx="15">
                  <c:v>517</c:v>
                </c:pt>
                <c:pt idx="16">
                  <c:v>616</c:v>
                </c:pt>
                <c:pt idx="17">
                  <c:v>608</c:v>
                </c:pt>
                <c:pt idx="18">
                  <c:v>401</c:v>
                </c:pt>
                <c:pt idx="19">
                  <c:v>205</c:v>
                </c:pt>
                <c:pt idx="20">
                  <c:v>408</c:v>
                </c:pt>
                <c:pt idx="21">
                  <c:v>615</c:v>
                </c:pt>
                <c:pt idx="22">
                  <c:v>407</c:v>
                </c:pt>
                <c:pt idx="23">
                  <c:v>304</c:v>
                </c:pt>
                <c:pt idx="24">
                  <c:v>413</c:v>
                </c:pt>
                <c:pt idx="25">
                  <c:v>505</c:v>
                </c:pt>
                <c:pt idx="26">
                  <c:v>603</c:v>
                </c:pt>
                <c:pt idx="27">
                  <c:v>218</c:v>
                </c:pt>
                <c:pt idx="28">
                  <c:v>604</c:v>
                </c:pt>
                <c:pt idx="29">
                  <c:v>508</c:v>
                </c:pt>
                <c:pt idx="30">
                  <c:v>506</c:v>
                </c:pt>
                <c:pt idx="31">
                  <c:v>612</c:v>
                </c:pt>
                <c:pt idx="32">
                  <c:v>203</c:v>
                </c:pt>
                <c:pt idx="33">
                  <c:v>518</c:v>
                </c:pt>
                <c:pt idx="34">
                  <c:v>504</c:v>
                </c:pt>
                <c:pt idx="35">
                  <c:v>502</c:v>
                </c:pt>
                <c:pt idx="36">
                  <c:v>216</c:v>
                </c:pt>
                <c:pt idx="37">
                  <c:v>602</c:v>
                </c:pt>
                <c:pt idx="38">
                  <c:v>231</c:v>
                </c:pt>
                <c:pt idx="39">
                  <c:v>305</c:v>
                </c:pt>
                <c:pt idx="40">
                  <c:v>412</c:v>
                </c:pt>
                <c:pt idx="41">
                  <c:v>303</c:v>
                </c:pt>
                <c:pt idx="42">
                  <c:v>605</c:v>
                </c:pt>
                <c:pt idx="43">
                  <c:v>306</c:v>
                </c:pt>
                <c:pt idx="44">
                  <c:v>322</c:v>
                </c:pt>
                <c:pt idx="45">
                  <c:v>210</c:v>
                </c:pt>
                <c:pt idx="46">
                  <c:v>105</c:v>
                </c:pt>
                <c:pt idx="47">
                  <c:v>510</c:v>
                </c:pt>
                <c:pt idx="48">
                  <c:v>414</c:v>
                </c:pt>
                <c:pt idx="49">
                  <c:v>607</c:v>
                </c:pt>
                <c:pt idx="50">
                  <c:v>503</c:v>
                </c:pt>
                <c:pt idx="51">
                  <c:v>116</c:v>
                </c:pt>
                <c:pt idx="52">
                  <c:v>314</c:v>
                </c:pt>
                <c:pt idx="53">
                  <c:v>405</c:v>
                </c:pt>
                <c:pt idx="54">
                  <c:v>611</c:v>
                </c:pt>
                <c:pt idx="55">
                  <c:v>515</c:v>
                </c:pt>
                <c:pt idx="56">
                  <c:v>410</c:v>
                </c:pt>
                <c:pt idx="57">
                  <c:v>538</c:v>
                </c:pt>
                <c:pt idx="58">
                  <c:v>618</c:v>
                </c:pt>
                <c:pt idx="59">
                  <c:v>539</c:v>
                </c:pt>
                <c:pt idx="61">
                  <c:v>107</c:v>
                </c:pt>
                <c:pt idx="62">
                  <c:v>511</c:v>
                </c:pt>
                <c:pt idx="63">
                  <c:v>513</c:v>
                </c:pt>
                <c:pt idx="64">
                  <c:v>234</c:v>
                </c:pt>
                <c:pt idx="65">
                  <c:v>207</c:v>
                </c:pt>
                <c:pt idx="66">
                  <c:v>623</c:v>
                </c:pt>
                <c:pt idx="67">
                  <c:v>617</c:v>
                </c:pt>
                <c:pt idx="68">
                  <c:v>211</c:v>
                </c:pt>
                <c:pt idx="69">
                  <c:v>507</c:v>
                </c:pt>
                <c:pt idx="70">
                  <c:v>232</c:v>
                </c:pt>
                <c:pt idx="71">
                  <c:v>214</c:v>
                </c:pt>
                <c:pt idx="72">
                  <c:v>208</c:v>
                </c:pt>
                <c:pt idx="73">
                  <c:v>537</c:v>
                </c:pt>
                <c:pt idx="74">
                  <c:v>202</c:v>
                </c:pt>
                <c:pt idx="75">
                  <c:v>406</c:v>
                </c:pt>
                <c:pt idx="76">
                  <c:v>415</c:v>
                </c:pt>
                <c:pt idx="77">
                  <c:v>512</c:v>
                </c:pt>
                <c:pt idx="78">
                  <c:v>119</c:v>
                </c:pt>
                <c:pt idx="79">
                  <c:v>302</c:v>
                </c:pt>
                <c:pt idx="80">
                  <c:v>409</c:v>
                </c:pt>
                <c:pt idx="81">
                  <c:v>416</c:v>
                </c:pt>
                <c:pt idx="82">
                  <c:v>310</c:v>
                </c:pt>
                <c:pt idx="83">
                  <c:v>516</c:v>
                </c:pt>
                <c:pt idx="84">
                  <c:v>118</c:v>
                </c:pt>
                <c:pt idx="85">
                  <c:v>217</c:v>
                </c:pt>
                <c:pt idx="86">
                  <c:v>411</c:v>
                </c:pt>
                <c:pt idx="87">
                  <c:v>108</c:v>
                </c:pt>
                <c:pt idx="88">
                  <c:v>311</c:v>
                </c:pt>
                <c:pt idx="89">
                  <c:v>213</c:v>
                </c:pt>
              </c:numCache>
            </c:numRef>
          </c:cat>
          <c:val>
            <c:numRef>
              <c:f>'Revenu Net Total'!$O$2:$O$91</c:f>
              <c:numCache>
                <c:formatCode>General</c:formatCode>
                <c:ptCount val="90"/>
                <c:pt idx="0">
                  <c:v>3152913.2817167835</c:v>
                </c:pt>
                <c:pt idx="1">
                  <c:v>4195428.2832743367</c:v>
                </c:pt>
                <c:pt idx="2">
                  <c:v>3699647.026051403</c:v>
                </c:pt>
                <c:pt idx="3">
                  <c:v>5100745.4650042262</c:v>
                </c:pt>
                <c:pt idx="4">
                  <c:v>4728737.3275836734</c:v>
                </c:pt>
                <c:pt idx="5">
                  <c:v>2900611.5187289082</c:v>
                </c:pt>
                <c:pt idx="6">
                  <c:v>1718549.0582108046</c:v>
                </c:pt>
                <c:pt idx="7">
                  <c:v>4339519.7490438698</c:v>
                </c:pt>
                <c:pt idx="8">
                  <c:v>2309470.8790301206</c:v>
                </c:pt>
                <c:pt idx="9">
                  <c:v>1360482.5098704235</c:v>
                </c:pt>
                <c:pt idx="10">
                  <c:v>9033190.9741134755</c:v>
                </c:pt>
                <c:pt idx="11">
                  <c:v>2269030.3602827196</c:v>
                </c:pt>
                <c:pt idx="12">
                  <c:v>2915313.805625</c:v>
                </c:pt>
                <c:pt idx="13">
                  <c:v>3573972.7071654368</c:v>
                </c:pt>
                <c:pt idx="14">
                  <c:v>1810286.2837929153</c:v>
                </c:pt>
                <c:pt idx="15">
                  <c:v>6492706.8167223381</c:v>
                </c:pt>
                <c:pt idx="16">
                  <c:v>2683612.1091606496</c:v>
                </c:pt>
                <c:pt idx="17">
                  <c:v>2789487.6914442326</c:v>
                </c:pt>
                <c:pt idx="18">
                  <c:v>2028576.3112653813</c:v>
                </c:pt>
                <c:pt idx="19">
                  <c:v>2132990.4715601071</c:v>
                </c:pt>
                <c:pt idx="20">
                  <c:v>3112208.6084345109</c:v>
                </c:pt>
                <c:pt idx="21">
                  <c:v>2154077.2509700889</c:v>
                </c:pt>
                <c:pt idx="22">
                  <c:v>3064812.7354556071</c:v>
                </c:pt>
                <c:pt idx="23">
                  <c:v>3130994.5457557435</c:v>
                </c:pt>
                <c:pt idx="24">
                  <c:v>1060130.4039003283</c:v>
                </c:pt>
                <c:pt idx="25">
                  <c:v>2989521.8754255315</c:v>
                </c:pt>
                <c:pt idx="26">
                  <c:v>1201434.2255813952</c:v>
                </c:pt>
                <c:pt idx="27">
                  <c:v>1840575.8335522388</c:v>
                </c:pt>
                <c:pt idx="28">
                  <c:v>2052156.6581283575</c:v>
                </c:pt>
                <c:pt idx="29">
                  <c:v>1839001.7797329144</c:v>
                </c:pt>
                <c:pt idx="30">
                  <c:v>4823831.4417187497</c:v>
                </c:pt>
                <c:pt idx="31">
                  <c:v>2469626.9019816415</c:v>
                </c:pt>
                <c:pt idx="32">
                  <c:v>3584559.4847419355</c:v>
                </c:pt>
                <c:pt idx="33">
                  <c:v>2237307.1690657083</c:v>
                </c:pt>
                <c:pt idx="34">
                  <c:v>4460686.0868545081</c:v>
                </c:pt>
                <c:pt idx="35">
                  <c:v>1501018.5323602483</c:v>
                </c:pt>
                <c:pt idx="36">
                  <c:v>4457120.602500001</c:v>
                </c:pt>
                <c:pt idx="37">
                  <c:v>1162827.3620596372</c:v>
                </c:pt>
                <c:pt idx="38">
                  <c:v>4240800.6459902199</c:v>
                </c:pt>
                <c:pt idx="39">
                  <c:v>2468560.8315450642</c:v>
                </c:pt>
                <c:pt idx="40">
                  <c:v>1945968.1287909322</c:v>
                </c:pt>
                <c:pt idx="41">
                  <c:v>1645283.7283233532</c:v>
                </c:pt>
                <c:pt idx="42">
                  <c:v>1703922.53531961</c:v>
                </c:pt>
                <c:pt idx="43">
                  <c:v>2780255.9447166361</c:v>
                </c:pt>
                <c:pt idx="44">
                  <c:v>2707260.6497353492</c:v>
                </c:pt>
                <c:pt idx="45">
                  <c:v>2374373.3541414142</c:v>
                </c:pt>
                <c:pt idx="46">
                  <c:v>4707572.9156565666</c:v>
                </c:pt>
                <c:pt idx="47">
                  <c:v>2535937.4412250454</c:v>
                </c:pt>
                <c:pt idx="48">
                  <c:v>2065781.0218517457</c:v>
                </c:pt>
                <c:pt idx="49">
                  <c:v>750679.05870279146</c:v>
                </c:pt>
                <c:pt idx="50">
                  <c:v>1828412.6713111112</c:v>
                </c:pt>
                <c:pt idx="51">
                  <c:v>1623335.4579972755</c:v>
                </c:pt>
                <c:pt idx="52">
                  <c:v>1786203.4939189188</c:v>
                </c:pt>
                <c:pt idx="53">
                  <c:v>2613616.5991189424</c:v>
                </c:pt>
                <c:pt idx="54">
                  <c:v>2028768.3286980106</c:v>
                </c:pt>
                <c:pt idx="55">
                  <c:v>3241205.4913043478</c:v>
                </c:pt>
                <c:pt idx="56">
                  <c:v>1626984.0236184639</c:v>
                </c:pt>
                <c:pt idx="57">
                  <c:v>739908.60121918714</c:v>
                </c:pt>
                <c:pt idx="58">
                  <c:v>1087081.244468085</c:v>
                </c:pt>
                <c:pt idx="59">
                  <c:v>1922056.5879755435</c:v>
                </c:pt>
                <c:pt idx="60">
                  <c:v>0</c:v>
                </c:pt>
                <c:pt idx="61">
                  <c:v>1369765.7943243245</c:v>
                </c:pt>
                <c:pt idx="62">
                  <c:v>2028224.482129032</c:v>
                </c:pt>
                <c:pt idx="63">
                  <c:v>1281051.1821126759</c:v>
                </c:pt>
                <c:pt idx="64">
                  <c:v>1119829.4988860434</c:v>
                </c:pt>
                <c:pt idx="65">
                  <c:v>1653675.8545992367</c:v>
                </c:pt>
                <c:pt idx="66">
                  <c:v>1027186.9289498806</c:v>
                </c:pt>
                <c:pt idx="67">
                  <c:v>953215.90841924387</c:v>
                </c:pt>
                <c:pt idx="68">
                  <c:v>1626983.9585869568</c:v>
                </c:pt>
                <c:pt idx="69">
                  <c:v>1548293.4375782881</c:v>
                </c:pt>
                <c:pt idx="70">
                  <c:v>1096822.6369178081</c:v>
                </c:pt>
                <c:pt idx="71">
                  <c:v>2521685.0341901411</c:v>
                </c:pt>
                <c:pt idx="72">
                  <c:v>3450918.7741538468</c:v>
                </c:pt>
                <c:pt idx="73">
                  <c:v>1872972.9724079317</c:v>
                </c:pt>
                <c:pt idx="74">
                  <c:v>485914.98217557254</c:v>
                </c:pt>
                <c:pt idx="75">
                  <c:v>1681130.997638037</c:v>
                </c:pt>
                <c:pt idx="76">
                  <c:v>900293.16671849997</c:v>
                </c:pt>
                <c:pt idx="77">
                  <c:v>549180.90169148927</c:v>
                </c:pt>
                <c:pt idx="78">
                  <c:v>933523.96937614679</c:v>
                </c:pt>
                <c:pt idx="79">
                  <c:v>2176528.0900465115</c:v>
                </c:pt>
                <c:pt idx="80">
                  <c:v>1220532.0900804289</c:v>
                </c:pt>
                <c:pt idx="81">
                  <c:v>1761126.4265625</c:v>
                </c:pt>
                <c:pt idx="82">
                  <c:v>680138.85045592696</c:v>
                </c:pt>
                <c:pt idx="83">
                  <c:v>1316457.3136686392</c:v>
                </c:pt>
                <c:pt idx="84">
                  <c:v>1974725.8073333337</c:v>
                </c:pt>
                <c:pt idx="85">
                  <c:v>899630.67187500012</c:v>
                </c:pt>
                <c:pt idx="86">
                  <c:v>846976.11648447637</c:v>
                </c:pt>
                <c:pt idx="87">
                  <c:v>814612.26407766994</c:v>
                </c:pt>
                <c:pt idx="88">
                  <c:v>541635.45081300812</c:v>
                </c:pt>
                <c:pt idx="89">
                  <c:v>270322.52905982907</c:v>
                </c:pt>
              </c:numCache>
            </c:numRef>
          </c:val>
          <c:extLst>
            <c:ext xmlns:c16="http://schemas.microsoft.com/office/drawing/2014/chart" uri="{C3380CC4-5D6E-409C-BE32-E72D297353CC}">
              <c16:uniqueId val="{00000001-BBB8-4AA2-B936-792FDA4CD1D1}"/>
            </c:ext>
          </c:extLst>
        </c:ser>
        <c:dLbls>
          <c:showLegendKey val="0"/>
          <c:showVal val="0"/>
          <c:showCatName val="0"/>
          <c:showSerName val="0"/>
          <c:showPercent val="0"/>
          <c:showBubbleSize val="0"/>
        </c:dLbls>
        <c:gapWidth val="75"/>
        <c:axId val="278157568"/>
        <c:axId val="278159360"/>
      </c:barChart>
      <c:catAx>
        <c:axId val="278157568"/>
        <c:scaling>
          <c:orientation val="minMax"/>
        </c:scaling>
        <c:delete val="1"/>
        <c:axPos val="b"/>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r>
                  <a:rPr lang="fr-BE" sz="1200"/>
                  <a:t>Surveyed households</a:t>
                </a:r>
              </a:p>
            </c:rich>
          </c:tx>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278159360"/>
        <c:crosses val="autoZero"/>
        <c:auto val="1"/>
        <c:lblAlgn val="ctr"/>
        <c:lblOffset val="100"/>
        <c:noMultiLvlLbl val="0"/>
      </c:catAx>
      <c:valAx>
        <c:axId val="278159360"/>
        <c:scaling>
          <c:orientation val="minMax"/>
          <c:max val="10000000"/>
          <c:min val="0"/>
        </c:scaling>
        <c:delete val="0"/>
        <c:axPos val="l"/>
        <c:majorGridlines>
          <c:spPr>
            <a:ln>
              <a:solidFill>
                <a:schemeClr val="tx1">
                  <a:lumMod val="15000"/>
                  <a:lumOff val="85000"/>
                </a:schemeClr>
              </a:solidFill>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r>
                  <a:rPr lang="fr-BE" sz="1200" dirty="0"/>
                  <a:t>Total</a:t>
                </a:r>
                <a:r>
                  <a:rPr lang="fr-BE" sz="1200" baseline="0" dirty="0"/>
                  <a:t> </a:t>
                </a:r>
                <a:r>
                  <a:rPr lang="fr-BE" sz="1200" dirty="0"/>
                  <a:t>net </a:t>
                </a:r>
                <a:r>
                  <a:rPr lang="fr-BE" sz="1200" dirty="0" err="1"/>
                  <a:t>income</a:t>
                </a:r>
                <a:r>
                  <a:rPr lang="fr-BE" sz="1200" dirty="0"/>
                  <a:t> (XOF/</a:t>
                </a:r>
                <a:r>
                  <a:rPr lang="fr-BE" sz="1200" dirty="0" err="1"/>
                  <a:t>year</a:t>
                </a:r>
                <a:r>
                  <a:rPr lang="fr-BE" sz="1200" dirty="0"/>
                  <a:t>)</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278157568"/>
        <c:crosses val="autoZero"/>
        <c:crossBetween val="between"/>
      </c:valAx>
      <c:spPr>
        <a:noFill/>
        <a:ln>
          <a:noFill/>
        </a:ln>
        <a:effectLst/>
      </c:spPr>
    </c:plotArea>
    <c:legend>
      <c:legendPos val="b"/>
      <c:layout>
        <c:manualLayout>
          <c:xMode val="edge"/>
          <c:yMode val="edge"/>
          <c:x val="0.64318642241946744"/>
          <c:y val="0.90575100712877754"/>
          <c:w val="0.33104370390932436"/>
          <c:h val="9.4248992871222431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0.12696</cdr:x>
      <cdr:y>0.64458</cdr:y>
    </cdr:from>
    <cdr:to>
      <cdr:x>0.98261</cdr:x>
      <cdr:y>0.64458</cdr:y>
    </cdr:to>
    <cdr:cxnSp macro="">
      <cdr:nvCxnSpPr>
        <cdr:cNvPr id="3" name="Straight Connector 2">
          <a:extLst xmlns:a="http://schemas.openxmlformats.org/drawingml/2006/main">
            <a:ext uri="{FF2B5EF4-FFF2-40B4-BE49-F238E27FC236}">
              <a16:creationId xmlns:a16="http://schemas.microsoft.com/office/drawing/2014/main" id="{1E4970D4-E77B-4944-BBC7-DF8EB3C2A582}"/>
            </a:ext>
          </a:extLst>
        </cdr:cNvPr>
        <cdr:cNvCxnSpPr/>
      </cdr:nvCxnSpPr>
      <cdr:spPr>
        <a:xfrm xmlns:a="http://schemas.openxmlformats.org/drawingml/2006/main">
          <a:off x="1112520" y="2698559"/>
          <a:ext cx="7498080" cy="0"/>
        </a:xfrm>
        <a:prstGeom xmlns:a="http://schemas.openxmlformats.org/drawingml/2006/main" prst="line">
          <a:avLst/>
        </a:prstGeom>
        <a:ln xmlns:a="http://schemas.openxmlformats.org/drawingml/2006/main" w="28575">
          <a:solidFill>
            <a:srgbClr val="EC821C"/>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0.87283</cdr:x>
      <cdr:y>0.57871</cdr:y>
    </cdr:from>
    <cdr:to>
      <cdr:x>1</cdr:x>
      <cdr:y>0.79712</cdr:y>
    </cdr:to>
    <cdr:sp macro="" textlink="">
      <cdr:nvSpPr>
        <cdr:cNvPr id="2" name="TextBox 1"/>
        <cdr:cNvSpPr txBox="1"/>
      </cdr:nvSpPr>
      <cdr:spPr>
        <a:xfrm xmlns:a="http://schemas.openxmlformats.org/drawingml/2006/main">
          <a:off x="7648575" y="2422784"/>
          <a:ext cx="1114425"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6/2/19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6/2/19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13507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a:t>
            </a:fld>
            <a:endParaRPr lang="en-US" dirty="0"/>
          </a:p>
        </p:txBody>
      </p:sp>
    </p:spTree>
    <p:extLst>
      <p:ext uri="{BB962C8B-B14F-4D97-AF65-F5344CB8AC3E}">
        <p14:creationId xmlns:p14="http://schemas.microsoft.com/office/powerpoint/2010/main" val="2273621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WB: 1,9$ pp/per day = poverty line</a:t>
            </a:r>
          </a:p>
          <a:p>
            <a:r>
              <a:rPr lang="en-GB" dirty="0"/>
              <a:t>For reference HH (18AME</a:t>
            </a:r>
            <a:r>
              <a:rPr lang="en-GB" baseline="0" dirty="0"/>
              <a:t> per year) = 1,9*18*365= 12,483$</a:t>
            </a:r>
          </a:p>
          <a:p>
            <a:r>
              <a:rPr lang="en-GB" baseline="0" dirty="0"/>
              <a:t>PPP </a:t>
            </a:r>
            <a:r>
              <a:rPr lang="en-GB" baseline="0" dirty="0">
                <a:sym typeface="Wingdings" panose="05000000000000000000" pitchFamily="2" charset="2"/>
              </a:rPr>
              <a:t> 2,720,000 XOF/year</a:t>
            </a:r>
          </a:p>
          <a:p>
            <a:r>
              <a:rPr lang="en-GB" baseline="0" dirty="0">
                <a:sym typeface="Wingdings" panose="05000000000000000000" pitchFamily="2" charset="2"/>
              </a:rPr>
              <a:t> So poverty line is above living income benchmark in this case. Possible explanations: targeted to rural area where certain services/products are cheaper + other perception of ‘decent’</a:t>
            </a:r>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5</a:t>
            </a:fld>
            <a:endParaRPr lang="en-US"/>
          </a:p>
        </p:txBody>
      </p:sp>
    </p:spTree>
    <p:extLst>
      <p:ext uri="{BB962C8B-B14F-4D97-AF65-F5344CB8AC3E}">
        <p14:creationId xmlns:p14="http://schemas.microsoft.com/office/powerpoint/2010/main" val="860436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Survey database for determining farmers’ initial resource allocation</a:t>
            </a:r>
          </a:p>
          <a:p>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6</a:t>
            </a:fld>
            <a:endParaRPr lang="en-US"/>
          </a:p>
        </p:txBody>
      </p:sp>
    </p:spTree>
    <p:extLst>
      <p:ext uri="{BB962C8B-B14F-4D97-AF65-F5344CB8AC3E}">
        <p14:creationId xmlns:p14="http://schemas.microsoft.com/office/powerpoint/2010/main" val="2180800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Illustrative</a:t>
            </a:r>
            <a:r>
              <a:rPr lang="en-US" sz="1200" baseline="0" dirty="0">
                <a:latin typeface="+mn-lt"/>
              </a:rPr>
              <a:t> graph</a:t>
            </a:r>
            <a:endParaRPr lang="en-US" sz="1200" dirty="0">
              <a:latin typeface="+mn-lt"/>
            </a:endParaRPr>
          </a:p>
        </p:txBody>
      </p:sp>
      <p:sp>
        <p:nvSpPr>
          <p:cNvPr id="4" name="Slide Number Placeholder 3"/>
          <p:cNvSpPr>
            <a:spLocks noGrp="1"/>
          </p:cNvSpPr>
          <p:nvPr>
            <p:ph type="sldNum" sz="quarter" idx="10"/>
          </p:nvPr>
        </p:nvSpPr>
        <p:spPr/>
        <p:txBody>
          <a:bodyPr/>
          <a:lstStyle/>
          <a:p>
            <a:fld id="{A85DB3CD-82CE-4D61-A55F-4B85DC44DBC7}" type="slidenum">
              <a:rPr lang="en-US" smtClean="0"/>
              <a:pPr/>
              <a:t>7</a:t>
            </a:fld>
            <a:endParaRPr lang="en-US"/>
          </a:p>
        </p:txBody>
      </p:sp>
    </p:spTree>
    <p:extLst>
      <p:ext uri="{BB962C8B-B14F-4D97-AF65-F5344CB8AC3E}">
        <p14:creationId xmlns:p14="http://schemas.microsoft.com/office/powerpoint/2010/main" val="1408375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 pic</a:t>
            </a:r>
          </a:p>
        </p:txBody>
      </p:sp>
      <p:sp>
        <p:nvSpPr>
          <p:cNvPr id="4" name="Slide Number Placeholder 3"/>
          <p:cNvSpPr>
            <a:spLocks noGrp="1"/>
          </p:cNvSpPr>
          <p:nvPr>
            <p:ph type="sldNum" sz="quarter" idx="10"/>
          </p:nvPr>
        </p:nvSpPr>
        <p:spPr/>
        <p:txBody>
          <a:bodyPr/>
          <a:lstStyle/>
          <a:p>
            <a:fld id="{A85DB3CD-82CE-4D61-A55F-4B85DC44DBC7}" type="slidenum">
              <a:rPr lang="en-US" smtClean="0"/>
              <a:pPr/>
              <a:t>8</a:t>
            </a:fld>
            <a:endParaRPr lang="en-US"/>
          </a:p>
        </p:txBody>
      </p:sp>
    </p:spTree>
    <p:extLst>
      <p:ext uri="{BB962C8B-B14F-4D97-AF65-F5344CB8AC3E}">
        <p14:creationId xmlns:p14="http://schemas.microsoft.com/office/powerpoint/2010/main" val="3713915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Make text bigger +</a:t>
            </a:r>
            <a:r>
              <a:rPr lang="en-GB" baseline="0" dirty="0"/>
              <a:t> add something on strategies...</a:t>
            </a:r>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9</a:t>
            </a:fld>
            <a:endParaRPr lang="en-US"/>
          </a:p>
        </p:txBody>
      </p:sp>
    </p:spTree>
    <p:extLst>
      <p:ext uri="{BB962C8B-B14F-4D97-AF65-F5344CB8AC3E}">
        <p14:creationId xmlns:p14="http://schemas.microsoft.com/office/powerpoint/2010/main" val="7371595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1.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1078344" y="4419600"/>
            <a:ext cx="7391401" cy="990600"/>
          </a:xfrm>
        </p:spPr>
        <p:txBody>
          <a:bodyPr/>
          <a:lstStyle/>
          <a:p>
            <a:pPr>
              <a:spcBef>
                <a:spcPts val="300"/>
              </a:spcBef>
            </a:pPr>
            <a:r>
              <a:rPr lang="en-US" sz="1800" dirty="0">
                <a:latin typeface="+mn-lt"/>
              </a:rPr>
              <a:t>Eva Huet, Katrien Descheemaeker, Arouna Dissa, Bouba Traore</a:t>
            </a:r>
          </a:p>
          <a:p>
            <a:pPr>
              <a:spcBef>
                <a:spcPts val="300"/>
              </a:spcBef>
            </a:pPr>
            <a:r>
              <a:rPr lang="en-US" sz="1800" dirty="0">
                <a:latin typeface="+mn-lt"/>
              </a:rPr>
              <a:t>Wageningen University</a:t>
            </a:r>
          </a:p>
        </p:txBody>
      </p:sp>
      <p:sp>
        <p:nvSpPr>
          <p:cNvPr id="8" name="Text Placeholder 1">
            <a:extLst>
              <a:ext uri="{FF2B5EF4-FFF2-40B4-BE49-F238E27FC236}">
                <a16:creationId xmlns:a16="http://schemas.microsoft.com/office/drawing/2014/main" id="{2D7107F6-C6DF-D84D-8CEF-72DDCCEAC9D2}"/>
              </a:ext>
            </a:extLst>
          </p:cNvPr>
          <p:cNvSpPr txBox="1">
            <a:spLocks/>
          </p:cNvSpPr>
          <p:nvPr/>
        </p:nvSpPr>
        <p:spPr>
          <a:xfrm>
            <a:off x="190500" y="1752600"/>
            <a:ext cx="8763000" cy="1371600"/>
          </a:xfrm>
          <a:prstGeom prst="rect">
            <a:avLst/>
          </a:prstGeom>
        </p:spPr>
        <p:txBody>
          <a:bodyPr/>
          <a:lstStyle>
            <a:lvl1pPr marL="114300" indent="0" algn="ctr" defTabSz="914400" rtl="0" eaLnBrk="1" latinLnBrk="0" hangingPunct="1">
              <a:spcBef>
                <a:spcPct val="20000"/>
              </a:spcBef>
              <a:buClr>
                <a:srgbClr val="156734"/>
              </a:buClr>
              <a:buFont typeface="Wingdings" pitchFamily="2" charset="2"/>
              <a:buNone/>
              <a:defRPr sz="48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2800" b="1" dirty="0">
                <a:latin typeface="+mn-lt"/>
              </a:rPr>
              <a:t>Mali - activity 1.1.3</a:t>
            </a:r>
            <a:endParaRPr lang="en-US" sz="2800" dirty="0">
              <a:latin typeface="+mn-lt"/>
            </a:endParaRPr>
          </a:p>
          <a:p>
            <a:r>
              <a:rPr lang="en-US" sz="2400" dirty="0">
                <a:latin typeface="+mn-lt"/>
              </a:rPr>
              <a:t>Test and disseminate integrated crop- livestock-soil and agroforestry systems to increase and sustain productivity and reduce risk </a:t>
            </a:r>
          </a:p>
        </p:txBody>
      </p:sp>
    </p:spTree>
    <p:extLst>
      <p:ext uri="{BB962C8B-B14F-4D97-AF65-F5344CB8AC3E}">
        <p14:creationId xmlns:p14="http://schemas.microsoft.com/office/powerpoint/2010/main" val="158548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57200" y="1143000"/>
            <a:ext cx="8305800" cy="1143000"/>
          </a:xfrm>
        </p:spPr>
        <p:txBody>
          <a:bodyPr/>
          <a:lstStyle/>
          <a:p>
            <a:pPr>
              <a:spcBef>
                <a:spcPts val="0"/>
              </a:spcBef>
            </a:pPr>
            <a:r>
              <a:rPr lang="en-US" sz="3200" dirty="0">
                <a:latin typeface="+mn-lt"/>
              </a:rPr>
              <a:t>Economic and Risk Analysis                                   of crop-livestock options at farm level</a:t>
            </a:r>
          </a:p>
        </p:txBody>
      </p:sp>
      <p:sp>
        <p:nvSpPr>
          <p:cNvPr id="3" name="Text Placeholder 2"/>
          <p:cNvSpPr>
            <a:spLocks noGrp="1"/>
          </p:cNvSpPr>
          <p:nvPr>
            <p:ph type="body" sz="quarter" idx="12"/>
          </p:nvPr>
        </p:nvSpPr>
        <p:spPr>
          <a:xfrm>
            <a:off x="1078344" y="4419600"/>
            <a:ext cx="7391401" cy="685800"/>
          </a:xfrm>
        </p:spPr>
        <p:txBody>
          <a:bodyPr/>
          <a:lstStyle/>
          <a:p>
            <a:pPr>
              <a:spcBef>
                <a:spcPts val="300"/>
              </a:spcBef>
            </a:pPr>
            <a:r>
              <a:rPr lang="en-US" sz="1800" dirty="0">
                <a:latin typeface="+mn-lt"/>
              </a:rPr>
              <a:t>Eva Huet, Katrien Descheemaeker, Arouna Dissa, Bouba Traore</a:t>
            </a:r>
          </a:p>
          <a:p>
            <a:pPr>
              <a:spcBef>
                <a:spcPts val="300"/>
              </a:spcBef>
            </a:pPr>
            <a:r>
              <a:rPr lang="en-US" sz="1800" dirty="0">
                <a:latin typeface="+mn-lt"/>
              </a:rPr>
              <a:t>Wageningen University</a:t>
            </a:r>
          </a:p>
        </p:txBody>
      </p:sp>
      <p:pic>
        <p:nvPicPr>
          <p:cNvPr id="6" name="Picture 5"/>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a:xfrm>
            <a:off x="2221344" y="2387599"/>
            <a:ext cx="5105400" cy="1701801"/>
          </a:xfrm>
          <a:prstGeom prst="rect">
            <a:avLst/>
          </a:prstGeom>
        </p:spPr>
      </p:pic>
      <p:pic>
        <p:nvPicPr>
          <p:cNvPr id="7" name="Picture 6"/>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962400" y="5410200"/>
            <a:ext cx="1890713" cy="381000"/>
          </a:xfrm>
          <a:prstGeom prst="rect">
            <a:avLst/>
          </a:prstGeom>
        </p:spPr>
      </p:pic>
    </p:spTree>
    <p:extLst>
      <p:ext uri="{BB962C8B-B14F-4D97-AF65-F5344CB8AC3E}">
        <p14:creationId xmlns:p14="http://schemas.microsoft.com/office/powerpoint/2010/main" val="2173409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nvGraphicFramePr>
        <p:xfrm>
          <a:off x="381000" y="1420300"/>
          <a:ext cx="8305801" cy="5267369"/>
        </p:xfrm>
        <a:graphic>
          <a:graphicData uri="http://schemas.openxmlformats.org/drawingml/2006/table">
            <a:tbl>
              <a:tblPr firstRow="1" bandRow="1">
                <a:tableStyleId>{5C22544A-7EE6-4342-B048-85BDC9FD1C3A}</a:tableStyleId>
              </a:tblPr>
              <a:tblGrid>
                <a:gridCol w="1764983">
                  <a:extLst>
                    <a:ext uri="{9D8B030D-6E8A-4147-A177-3AD203B41FA5}">
                      <a16:colId xmlns:a16="http://schemas.microsoft.com/office/drawing/2014/main" val="646009280"/>
                    </a:ext>
                  </a:extLst>
                </a:gridCol>
                <a:gridCol w="622935">
                  <a:extLst>
                    <a:ext uri="{9D8B030D-6E8A-4147-A177-3AD203B41FA5}">
                      <a16:colId xmlns:a16="http://schemas.microsoft.com/office/drawing/2014/main" val="1650091306"/>
                    </a:ext>
                  </a:extLst>
                </a:gridCol>
                <a:gridCol w="2958941">
                  <a:extLst>
                    <a:ext uri="{9D8B030D-6E8A-4147-A177-3AD203B41FA5}">
                      <a16:colId xmlns:a16="http://schemas.microsoft.com/office/drawing/2014/main" val="100015059"/>
                    </a:ext>
                  </a:extLst>
                </a:gridCol>
                <a:gridCol w="190342">
                  <a:extLst>
                    <a:ext uri="{9D8B030D-6E8A-4147-A177-3AD203B41FA5}">
                      <a16:colId xmlns:a16="http://schemas.microsoft.com/office/drawing/2014/main" val="456250825"/>
                    </a:ext>
                  </a:extLst>
                </a:gridCol>
                <a:gridCol w="2768600">
                  <a:extLst>
                    <a:ext uri="{9D8B030D-6E8A-4147-A177-3AD203B41FA5}">
                      <a16:colId xmlns:a16="http://schemas.microsoft.com/office/drawing/2014/main" val="1587143714"/>
                    </a:ext>
                  </a:extLst>
                </a:gridCol>
              </a:tblGrid>
              <a:tr h="441564">
                <a:tc gridSpan="2">
                  <a:txBody>
                    <a:bodyPr/>
                    <a:lstStyle/>
                    <a:p>
                      <a:r>
                        <a:rPr lang="en-US" sz="1200" dirty="0"/>
                        <a:t>Outcome no.</a:t>
                      </a:r>
                      <a:r>
                        <a:rPr lang="en-US" sz="1200" baseline="0" dirty="0"/>
                        <a:t> 1</a:t>
                      </a:r>
                      <a:endParaRPr lang="en-US" sz="1200" dirty="0"/>
                    </a:p>
                  </a:txBody>
                  <a:tcPr/>
                </a:tc>
                <a:tc hMerge="1">
                  <a:txBody>
                    <a:bodyPr/>
                    <a:lstStyle/>
                    <a:p>
                      <a:endParaRPr lang="en-US" dirty="0"/>
                    </a:p>
                  </a:txBody>
                  <a:tcPr/>
                </a:tc>
                <a:tc>
                  <a:txBody>
                    <a:bodyPr/>
                    <a:lstStyle/>
                    <a:p>
                      <a:r>
                        <a:rPr lang="en-US" sz="1200" dirty="0"/>
                        <a:t>Output no. 1.1.</a:t>
                      </a:r>
                    </a:p>
                  </a:txBody>
                  <a:tcPr/>
                </a:tc>
                <a:tc gridSpan="2">
                  <a:txBody>
                    <a:bodyPr/>
                    <a:lstStyle/>
                    <a:p>
                      <a:r>
                        <a:rPr lang="en-US" sz="1200" dirty="0"/>
                        <a:t>Activity no.</a:t>
                      </a:r>
                      <a:r>
                        <a:rPr lang="en-US" sz="1200" baseline="0" dirty="0"/>
                        <a:t> 3</a:t>
                      </a:r>
                      <a:endParaRPr lang="en-US" sz="1200" dirty="0"/>
                    </a:p>
                  </a:txBody>
                  <a:tcPr/>
                </a:tc>
                <a:tc hMerge="1">
                  <a:txBody>
                    <a:bodyPr/>
                    <a:lstStyle/>
                    <a:p>
                      <a:endParaRPr lang="en-US" dirty="0"/>
                    </a:p>
                  </a:txBody>
                  <a:tcPr/>
                </a:tc>
                <a:extLst>
                  <a:ext uri="{0D108BD9-81ED-4DB2-BD59-A6C34878D82A}">
                    <a16:rowId xmlns:a16="http://schemas.microsoft.com/office/drawing/2014/main" val="3505229905"/>
                  </a:ext>
                </a:extLst>
              </a:tr>
              <a:tr h="459891">
                <a:tc>
                  <a:txBody>
                    <a:bodyPr/>
                    <a:lstStyle/>
                    <a:p>
                      <a:r>
                        <a:rPr lang="en-US" sz="1200" b="1" dirty="0"/>
                        <a:t>Sub-activity title </a:t>
                      </a:r>
                    </a:p>
                  </a:txBody>
                  <a:tcPr/>
                </a:tc>
                <a:tc gridSpan="4">
                  <a:txBody>
                    <a:bodyPr/>
                    <a:lstStyle/>
                    <a:p>
                      <a:r>
                        <a:rPr lang="en-US" sz="1400" b="1" dirty="0">
                          <a:solidFill>
                            <a:srgbClr val="762123"/>
                          </a:solidFill>
                        </a:rPr>
                        <a:t>From a qualitative</a:t>
                      </a:r>
                      <a:r>
                        <a:rPr lang="en-US" sz="1400" b="1" baseline="0" dirty="0">
                          <a:solidFill>
                            <a:srgbClr val="762123"/>
                          </a:solidFill>
                        </a:rPr>
                        <a:t> multi-criteria assessment to a detailed economic and risk analysis of crop-livestock technology options at farm level</a:t>
                      </a:r>
                      <a:endParaRPr lang="en-US" sz="1400" b="1" dirty="0">
                        <a:solidFill>
                          <a:srgbClr val="762123"/>
                        </a:solidFill>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459891">
                <a:tc>
                  <a:txBody>
                    <a:bodyPr/>
                    <a:lstStyle/>
                    <a:p>
                      <a:r>
                        <a:rPr lang="en-US" sz="1200" b="1" dirty="0"/>
                        <a:t>Location/sites </a:t>
                      </a:r>
                    </a:p>
                    <a:p>
                      <a:r>
                        <a:rPr lang="en-US" sz="1200" b="1" dirty="0"/>
                        <a:t>for sub-activity</a:t>
                      </a:r>
                    </a:p>
                  </a:txBody>
                  <a:tcPr/>
                </a:tc>
                <a:tc gridSpan="4">
                  <a:txBody>
                    <a:bodyPr/>
                    <a:lstStyle/>
                    <a:p>
                      <a:r>
                        <a:rPr lang="en-US" sz="1200" dirty="0"/>
                        <a:t>Koutiala, Mali</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459891">
                <a:tc>
                  <a:txBody>
                    <a:bodyPr/>
                    <a:lstStyle/>
                    <a:p>
                      <a:r>
                        <a:rPr lang="en-US" sz="1200" b="1" dirty="0"/>
                        <a:t>Implementation timeframe</a:t>
                      </a:r>
                    </a:p>
                  </a:txBody>
                  <a:tcPr/>
                </a:tc>
                <a:tc gridSpan="4">
                  <a:txBody>
                    <a:bodyPr/>
                    <a:lstStyle/>
                    <a:p>
                      <a:r>
                        <a:rPr lang="en-US" sz="1200" dirty="0"/>
                        <a:t>June 2018-June 2019</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643847">
                <a:tc>
                  <a:txBody>
                    <a:bodyPr/>
                    <a:lstStyle/>
                    <a:p>
                      <a:r>
                        <a:rPr lang="en-US" sz="1200" b="1" dirty="0"/>
                        <a:t>Deliverables achieved</a:t>
                      </a:r>
                    </a:p>
                  </a:txBody>
                  <a:tcPr/>
                </a:tc>
                <a:tc gridSpan="3">
                  <a:txBody>
                    <a:bodyPr/>
                    <a:lstStyle/>
                    <a:p>
                      <a:pPr marL="228600" indent="-228600">
                        <a:buFont typeface="+mj-lt"/>
                        <a:buAutoNum type="arabicPeriod"/>
                      </a:pPr>
                      <a:r>
                        <a:rPr lang="en-US" sz="1200" dirty="0"/>
                        <a:t>Thesis </a:t>
                      </a:r>
                      <a:r>
                        <a:rPr lang="en-US" sz="1200" dirty="0" err="1"/>
                        <a:t>Elie</a:t>
                      </a:r>
                      <a:r>
                        <a:rPr lang="en-US" sz="1200" dirty="0"/>
                        <a:t> Togo defended</a:t>
                      </a:r>
                      <a:r>
                        <a:rPr lang="en-US" sz="1200" baseline="0" dirty="0"/>
                        <a:t> March ‘19</a:t>
                      </a:r>
                      <a:endParaRPr lang="en-US" sz="1200" dirty="0"/>
                    </a:p>
                    <a:p>
                      <a:pPr marL="228600" indent="-228600">
                        <a:buFont typeface="+mj-lt"/>
                        <a:buAutoNum type="arabicPeriod"/>
                      </a:pPr>
                      <a:r>
                        <a:rPr lang="en-US" sz="1200" dirty="0"/>
                        <a:t>MSc</a:t>
                      </a:r>
                      <a:r>
                        <a:rPr lang="en-US" sz="1200" baseline="0" dirty="0"/>
                        <a:t> Thesis Jacob Hambuechen expected June ‘19</a:t>
                      </a:r>
                      <a:endParaRPr lang="en-US" sz="1200" dirty="0"/>
                    </a:p>
                    <a:p>
                      <a:pPr marL="228600" indent="-228600">
                        <a:buFont typeface="+mj-lt"/>
                        <a:buAutoNum type="arabicPeriod"/>
                      </a:pPr>
                      <a:r>
                        <a:rPr lang="en-US" sz="1200" dirty="0"/>
                        <a:t>Paper</a:t>
                      </a:r>
                      <a:r>
                        <a:rPr lang="en-US" sz="1200" baseline="0" dirty="0"/>
                        <a:t> risk strategies in development</a:t>
                      </a:r>
                      <a:endParaRPr lang="en-US" sz="1200" dirty="0"/>
                    </a:p>
                  </a:txBody>
                  <a:tcPr/>
                </a:tc>
                <a:tc hMerge="1">
                  <a:txBody>
                    <a:bodyPr/>
                    <a:lstStyle/>
                    <a:p>
                      <a:endParaRPr lang="en-US"/>
                    </a:p>
                  </a:txBody>
                  <a:tcPr/>
                </a:tc>
                <a:tc hMerge="1">
                  <a:txBody>
                    <a:bodyPr/>
                    <a:lstStyle/>
                    <a:p>
                      <a:endParaRPr lang="en-US"/>
                    </a:p>
                  </a:txBody>
                  <a:tcPr/>
                </a:tc>
                <a:tc>
                  <a:txBody>
                    <a:bodyPr/>
                    <a:lstStyle/>
                    <a:p>
                      <a:pPr marL="0" indent="0">
                        <a:buFont typeface="+mj-lt"/>
                        <a:buNone/>
                      </a:pPr>
                      <a:endParaRPr lang="en-US" sz="1200" dirty="0">
                        <a:solidFill>
                          <a:srgbClr val="FF0000"/>
                        </a:solidFill>
                      </a:endParaRPr>
                    </a:p>
                  </a:txBody>
                  <a:tcPr/>
                </a:tc>
                <a:extLst>
                  <a:ext uri="{0D108BD9-81ED-4DB2-BD59-A6C34878D82A}">
                    <a16:rowId xmlns:a16="http://schemas.microsoft.com/office/drawing/2014/main" val="3087860269"/>
                  </a:ext>
                </a:extLst>
              </a:tr>
              <a:tr h="827804">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u="sng" dirty="0"/>
                        <a:t>Productivity</a:t>
                      </a:r>
                      <a:r>
                        <a:rPr lang="en-US" sz="1200" dirty="0"/>
                        <a:t>:</a:t>
                      </a:r>
                      <a:r>
                        <a:rPr lang="en-US" sz="1200" baseline="0" dirty="0"/>
                        <a:t> Crop yield, Animal productivity</a:t>
                      </a:r>
                      <a:endParaRPr lang="en-US" sz="1200" dirty="0"/>
                    </a:p>
                    <a:p>
                      <a:pPr marL="228600" indent="-228600">
                        <a:buFont typeface="+mj-lt"/>
                        <a:buAutoNum type="arabicPeriod"/>
                      </a:pPr>
                      <a:r>
                        <a:rPr lang="en-US" sz="1200" u="sng" dirty="0"/>
                        <a:t>Economic</a:t>
                      </a:r>
                      <a:r>
                        <a:rPr lang="en-US" sz="1200" dirty="0"/>
                        <a:t>:</a:t>
                      </a:r>
                      <a:r>
                        <a:rPr lang="en-US" sz="1200" baseline="0" dirty="0"/>
                        <a:t> Enterprise budgets for crops and income, Living income, Market participation and orientation</a:t>
                      </a:r>
                      <a:endParaRPr lang="en-US" sz="1200" dirty="0"/>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3"/>
                      </a:pPr>
                      <a:r>
                        <a:rPr lang="en-US" sz="1200" u="sng" dirty="0"/>
                        <a:t>Social</a:t>
                      </a:r>
                      <a:r>
                        <a:rPr lang="en-US" sz="1200" dirty="0"/>
                        <a:t>:</a:t>
                      </a:r>
                      <a:r>
                        <a:rPr lang="en-US" sz="1200" baseline="0" dirty="0"/>
                        <a:t> Risk perception</a:t>
                      </a:r>
                      <a:endParaRPr lang="en-US" sz="1200" dirty="0"/>
                    </a:p>
                  </a:txBody>
                  <a:tcPr/>
                </a:tc>
                <a:extLst>
                  <a:ext uri="{0D108BD9-81ED-4DB2-BD59-A6C34878D82A}">
                    <a16:rowId xmlns:a16="http://schemas.microsoft.com/office/drawing/2014/main" val="2109533273"/>
                  </a:ext>
                </a:extLst>
              </a:tr>
              <a:tr h="720496">
                <a:tc>
                  <a:txBody>
                    <a:bodyPr/>
                    <a:lstStyle/>
                    <a:p>
                      <a:r>
                        <a:rPr lang="en-US" sz="1200" b="1" dirty="0"/>
                        <a:t>Research team involved</a:t>
                      </a:r>
                    </a:p>
                  </a:txBody>
                  <a:tcPr/>
                </a:tc>
                <a:tc gridSpan="3">
                  <a:txBody>
                    <a:bodyPr/>
                    <a:lstStyle/>
                    <a:p>
                      <a:pPr marL="228600" indent="-228600">
                        <a:buFont typeface="+mj-lt"/>
                        <a:buAutoNum type="arabicPeriod"/>
                      </a:pPr>
                      <a:r>
                        <a:rPr lang="en-US" sz="1200" dirty="0"/>
                        <a:t>Katrien Descheemaeker</a:t>
                      </a:r>
                    </a:p>
                    <a:p>
                      <a:pPr marL="228600" indent="-228600">
                        <a:buFont typeface="+mj-lt"/>
                        <a:buAutoNum type="arabicPeriod"/>
                      </a:pPr>
                      <a:r>
                        <a:rPr lang="en-US" sz="1200" dirty="0"/>
                        <a:t>Arouna</a:t>
                      </a:r>
                      <a:r>
                        <a:rPr lang="en-US" sz="1200" baseline="0" dirty="0"/>
                        <a:t> Dissa</a:t>
                      </a:r>
                      <a:endParaRPr lang="en-US" sz="1200" dirty="0"/>
                    </a:p>
                    <a:p>
                      <a:pPr marL="228600" indent="-228600">
                        <a:buFont typeface="+mj-lt"/>
                        <a:buAutoNum type="arabicPeriod"/>
                      </a:pPr>
                      <a:r>
                        <a:rPr lang="en-US" sz="1200" dirty="0"/>
                        <a:t>Eva</a:t>
                      </a:r>
                      <a:r>
                        <a:rPr lang="en-US" sz="1200" baseline="0" dirty="0"/>
                        <a:t> Huet</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Jacob Hambuechen</a:t>
                      </a:r>
                    </a:p>
                    <a:p>
                      <a:pPr marL="228600" indent="-228600">
                        <a:buFont typeface="+mj-lt"/>
                        <a:buAutoNum type="arabicPeriod" startAt="4"/>
                      </a:pPr>
                      <a:r>
                        <a:rPr lang="en-US" sz="1200" dirty="0" err="1"/>
                        <a:t>Elie</a:t>
                      </a:r>
                      <a:r>
                        <a:rPr lang="en-US" sz="1200" baseline="0" dirty="0"/>
                        <a:t> Togo</a:t>
                      </a:r>
                      <a:endParaRPr lang="en-US" sz="1200" dirty="0"/>
                    </a:p>
                    <a:p>
                      <a:pPr marL="228600" indent="-228600">
                        <a:buFont typeface="+mj-lt"/>
                        <a:buAutoNum type="arabicPeriod" startAt="4"/>
                      </a:pPr>
                      <a:r>
                        <a:rPr lang="en-US" sz="1200" dirty="0"/>
                        <a:t>Ken</a:t>
                      </a:r>
                      <a:r>
                        <a:rPr lang="en-US" sz="1200" baseline="0" dirty="0"/>
                        <a:t> Giller</a:t>
                      </a:r>
                    </a:p>
                  </a:txBody>
                  <a:tcPr/>
                </a:tc>
                <a:extLst>
                  <a:ext uri="{0D108BD9-81ED-4DB2-BD59-A6C34878D82A}">
                    <a16:rowId xmlns:a16="http://schemas.microsoft.com/office/drawing/2014/main" val="1252771777"/>
                  </a:ext>
                </a:extLst>
              </a:tr>
              <a:tr h="11957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was interacted with other sub-activities)</a:t>
                      </a:r>
                    </a:p>
                  </a:txBody>
                  <a:tcPr/>
                </a:tc>
                <a:tc gridSpan="4">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GB" sz="1200" kern="1200" baseline="0" dirty="0">
                          <a:solidFill>
                            <a:schemeClr val="dk1"/>
                          </a:solidFill>
                          <a:latin typeface="+mn-lt"/>
                          <a:ea typeface="+mn-ea"/>
                          <a:cs typeface="+mn-cs"/>
                        </a:rPr>
                        <a:t>Different crop-livestock intensification options and technologies have been tested in the Africa RISING project and other related research for development projects in the region. This activity adds to a previous analysis by quantifying economic indicators and risk. Understanding farmers’ perception of these criteria and of the risk involved is key in assessing farmer decision making and will help the research and development community to design interventions that are tailored to the farmers’ needs and context.</a:t>
                      </a:r>
                      <a:endParaRPr lang="en-US" sz="1200" kern="1200" baseline="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c hMerge="1">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val="239271738"/>
                  </a:ext>
                </a:extLst>
              </a:tr>
            </a:tbl>
          </a:graphicData>
        </a:graphic>
      </p:graphicFrame>
    </p:spTree>
    <p:extLst>
      <p:ext uri="{BB962C8B-B14F-4D97-AF65-F5344CB8AC3E}">
        <p14:creationId xmlns:p14="http://schemas.microsoft.com/office/powerpoint/2010/main" val="1373055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30C3052-B1F8-8E49-8FD3-2304F0BABBEE}"/>
              </a:ext>
            </a:extLst>
          </p:cNvPr>
          <p:cNvSpPr>
            <a:spLocks noGrp="1"/>
          </p:cNvSpPr>
          <p:nvPr>
            <p:ph type="body" sz="quarter" idx="12"/>
          </p:nvPr>
        </p:nvSpPr>
        <p:spPr>
          <a:xfrm>
            <a:off x="537099" y="1371600"/>
            <a:ext cx="7772400" cy="838200"/>
          </a:xfrm>
        </p:spPr>
        <p:txBody>
          <a:bodyPr/>
          <a:lstStyle/>
          <a:p>
            <a:r>
              <a:rPr lang="en-US" sz="2400" dirty="0">
                <a:solidFill>
                  <a:srgbClr val="762123"/>
                </a:solidFill>
                <a:latin typeface="+mn-lt"/>
              </a:rPr>
              <a:t>Milestone 1: Living Income as an Economic Indicator</a:t>
            </a:r>
          </a:p>
          <a:p>
            <a:endParaRPr lang="en-US" sz="2400" dirty="0">
              <a:latin typeface="+mn-lt"/>
            </a:endParaRPr>
          </a:p>
        </p:txBody>
      </p:sp>
      <p:sp>
        <p:nvSpPr>
          <p:cNvPr id="5" name="Text Placeholder 1">
            <a:extLst>
              <a:ext uri="{FF2B5EF4-FFF2-40B4-BE49-F238E27FC236}">
                <a16:creationId xmlns:a16="http://schemas.microsoft.com/office/drawing/2014/main" id="{D30C3052-B1F8-8E49-8FD3-2304F0BABBEE}"/>
              </a:ext>
            </a:extLst>
          </p:cNvPr>
          <p:cNvSpPr txBox="1">
            <a:spLocks/>
          </p:cNvSpPr>
          <p:nvPr/>
        </p:nvSpPr>
        <p:spPr>
          <a:xfrm>
            <a:off x="537099" y="2133600"/>
            <a:ext cx="7772400" cy="838200"/>
          </a:xfrm>
          <a:prstGeom prst="rect">
            <a:avLst/>
          </a:prstGeom>
          <a:solidFill>
            <a:srgbClr val="F6C798"/>
          </a:solidFill>
        </p:spPr>
        <p:style>
          <a:lnRef idx="2">
            <a:schemeClr val="accent2"/>
          </a:lnRef>
          <a:fillRef idx="1">
            <a:schemeClr val="lt1"/>
          </a:fillRef>
          <a:effectRef idx="0">
            <a:schemeClr val="accent2"/>
          </a:effectRef>
          <a:fontRef idx="minor">
            <a:schemeClr val="dk1"/>
          </a:fontRef>
        </p:style>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2400" dirty="0">
                <a:latin typeface="+mn-lt"/>
              </a:rPr>
              <a:t>Cost for ‘decent’ housing, health care, education and a nutritional diet for a reference household in the region</a:t>
            </a:r>
          </a:p>
          <a:p>
            <a:endParaRPr lang="en-US" sz="2400" dirty="0">
              <a:latin typeface="+mn-lt"/>
            </a:endParaRPr>
          </a:p>
          <a:p>
            <a:pPr marL="457200" indent="-342900">
              <a:buFont typeface="Arial" panose="020B0604020202020204" pitchFamily="34" charset="0"/>
              <a:buChar char="•"/>
            </a:pPr>
            <a:r>
              <a:rPr lang="en-US" sz="2400" dirty="0">
                <a:latin typeface="+mn-lt"/>
              </a:rPr>
              <a:t>Interviews and expert panels* </a:t>
            </a:r>
          </a:p>
          <a:p>
            <a:pPr marL="457200" indent="-342900">
              <a:buFont typeface="Arial" panose="020B0604020202020204" pitchFamily="34" charset="0"/>
              <a:buChar char="•"/>
            </a:pPr>
            <a:r>
              <a:rPr lang="en-US" sz="2400" dirty="0">
                <a:latin typeface="+mn-lt"/>
              </a:rPr>
              <a:t>Benchmark to compare with actual income</a:t>
            </a:r>
          </a:p>
          <a:p>
            <a:pPr marL="457200" indent="-342900">
              <a:buFont typeface="Arial" panose="020B0604020202020204" pitchFamily="34" charset="0"/>
              <a:buChar char="•"/>
            </a:pPr>
            <a:r>
              <a:rPr lang="en-US" sz="2400" dirty="0">
                <a:latin typeface="+mn-lt"/>
              </a:rPr>
              <a:t>Status: Student “</a:t>
            </a:r>
            <a:r>
              <a:rPr lang="en-US" sz="2400" dirty="0" err="1">
                <a:latin typeface="+mn-lt"/>
              </a:rPr>
              <a:t>Institut</a:t>
            </a:r>
            <a:r>
              <a:rPr lang="en-US" sz="2400" dirty="0">
                <a:latin typeface="+mn-lt"/>
              </a:rPr>
              <a:t> </a:t>
            </a:r>
            <a:r>
              <a:rPr lang="en-US" sz="2400" dirty="0" err="1">
                <a:latin typeface="+mn-lt"/>
              </a:rPr>
              <a:t>Polytechnique</a:t>
            </a:r>
            <a:r>
              <a:rPr lang="en-US" sz="2400" dirty="0">
                <a:latin typeface="+mn-lt"/>
              </a:rPr>
              <a:t> Rural de Formation et de </a:t>
            </a:r>
            <a:r>
              <a:rPr lang="en-US" sz="2400" dirty="0" err="1">
                <a:latin typeface="+mn-lt"/>
              </a:rPr>
              <a:t>Recherche</a:t>
            </a:r>
            <a:r>
              <a:rPr lang="en-US" sz="2400" dirty="0">
                <a:latin typeface="+mn-lt"/>
              </a:rPr>
              <a:t> </a:t>
            </a:r>
            <a:r>
              <a:rPr lang="en-US" sz="2400" dirty="0" err="1">
                <a:latin typeface="+mn-lt"/>
              </a:rPr>
              <a:t>Appliquée</a:t>
            </a:r>
            <a:r>
              <a:rPr lang="en-US" sz="2400" dirty="0">
                <a:latin typeface="+mn-lt"/>
              </a:rPr>
              <a:t>”(IPR/IFRA) in Mali </a:t>
            </a:r>
            <a:r>
              <a:rPr lang="en-US" sz="2400" dirty="0">
                <a:solidFill>
                  <a:srgbClr val="FF0000"/>
                </a:solidFill>
                <a:latin typeface="+mn-lt"/>
              </a:rPr>
              <a:t> </a:t>
            </a:r>
            <a:r>
              <a:rPr lang="en-US" sz="2400" dirty="0">
                <a:latin typeface="+mn-lt"/>
              </a:rPr>
              <a:t>has defended this work as Master thesis</a:t>
            </a:r>
          </a:p>
          <a:p>
            <a:endParaRPr lang="en-US" sz="2400" dirty="0">
              <a:latin typeface="+mn-lt"/>
            </a:endParaRPr>
          </a:p>
        </p:txBody>
      </p:sp>
      <p:sp>
        <p:nvSpPr>
          <p:cNvPr id="2" name="TextBox 1"/>
          <p:cNvSpPr txBox="1"/>
          <p:nvPr/>
        </p:nvSpPr>
        <p:spPr>
          <a:xfrm>
            <a:off x="537099" y="6248400"/>
            <a:ext cx="7673009" cy="461665"/>
          </a:xfrm>
          <a:prstGeom prst="rect">
            <a:avLst/>
          </a:prstGeom>
          <a:noFill/>
        </p:spPr>
        <p:txBody>
          <a:bodyPr wrap="square" rtlCol="0">
            <a:spAutoFit/>
          </a:bodyPr>
          <a:lstStyle/>
          <a:p>
            <a:r>
              <a:rPr lang="en-GB" sz="1200" dirty="0"/>
              <a:t>*Development of method: </a:t>
            </a:r>
            <a:r>
              <a:rPr lang="nl-NL" sz="1200" dirty="0"/>
              <a:t>A. de Valenca, G. van de Ven, W. Marinus, E. Thuijsman, K. Descheemaeker, B. </a:t>
            </a:r>
            <a:r>
              <a:rPr lang="nl-NL" sz="1200" dirty="0" err="1"/>
              <a:t>Teklu</a:t>
            </a:r>
            <a:r>
              <a:rPr lang="nl-NL" sz="1200" dirty="0"/>
              <a:t> Mellisse, W. Hekman, K. E. Giller. </a:t>
            </a:r>
            <a:r>
              <a:rPr lang="en-GB" sz="1200" dirty="0"/>
              <a:t>“Living income benchmarking of rural households in less-developed countries” In development</a:t>
            </a:r>
            <a:endParaRPr lang="fr-BE" sz="1200" dirty="0"/>
          </a:p>
        </p:txBody>
      </p:sp>
    </p:spTree>
    <p:extLst>
      <p:ext uri="{BB962C8B-B14F-4D97-AF65-F5344CB8AC3E}">
        <p14:creationId xmlns:p14="http://schemas.microsoft.com/office/powerpoint/2010/main" val="1184281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30C3052-B1F8-8E49-8FD3-2304F0BABBEE}"/>
              </a:ext>
            </a:extLst>
          </p:cNvPr>
          <p:cNvSpPr>
            <a:spLocks noGrp="1"/>
          </p:cNvSpPr>
          <p:nvPr>
            <p:ph type="body" sz="quarter" idx="12"/>
          </p:nvPr>
        </p:nvSpPr>
        <p:spPr>
          <a:xfrm>
            <a:off x="533400" y="1447800"/>
            <a:ext cx="7772400" cy="838200"/>
          </a:xfrm>
        </p:spPr>
        <p:txBody>
          <a:bodyPr/>
          <a:lstStyle/>
          <a:p>
            <a:r>
              <a:rPr lang="en-US" sz="2400" dirty="0">
                <a:solidFill>
                  <a:srgbClr val="762123"/>
                </a:solidFill>
                <a:latin typeface="+mn-lt"/>
              </a:rPr>
              <a:t>Milestone 1: Living Income Benchmark</a:t>
            </a:r>
          </a:p>
          <a:p>
            <a:endParaRPr lang="en-US" sz="2400" dirty="0">
              <a:latin typeface="+mn-lt"/>
            </a:endParaRPr>
          </a:p>
        </p:txBody>
      </p:sp>
      <p:grpSp>
        <p:nvGrpSpPr>
          <p:cNvPr id="6" name="Group 5"/>
          <p:cNvGrpSpPr/>
          <p:nvPr/>
        </p:nvGrpSpPr>
        <p:grpSpPr>
          <a:xfrm>
            <a:off x="76200" y="2057400"/>
            <a:ext cx="8943975" cy="4256048"/>
            <a:chOff x="612648" y="676656"/>
            <a:chExt cx="10854097" cy="5010446"/>
          </a:xfrm>
        </p:grpSpPr>
        <p:graphicFrame>
          <p:nvGraphicFramePr>
            <p:cNvPr id="7" name="Graphique 7"/>
            <p:cNvGraphicFramePr/>
            <p:nvPr/>
          </p:nvGraphicFramePr>
          <p:xfrm>
            <a:off x="612648" y="676656"/>
            <a:ext cx="10634472" cy="4928615"/>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7675326" y="5143605"/>
              <a:ext cx="1203497" cy="543497"/>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rPr>
                <a:t>Actual total income</a:t>
              </a:r>
            </a:p>
          </p:txBody>
        </p:sp>
        <p:sp>
          <p:nvSpPr>
            <p:cNvPr id="9" name="TextBox 8"/>
            <p:cNvSpPr txBox="1"/>
            <p:nvPr/>
          </p:nvSpPr>
          <p:spPr>
            <a:xfrm>
              <a:off x="8878823" y="5143607"/>
              <a:ext cx="2587922" cy="461665"/>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a:ln>
                  <a:noFill/>
                </a:ln>
                <a:solidFill>
                  <a:prstClr val="black"/>
                </a:solidFill>
                <a:effectLst/>
                <a:uLnTx/>
                <a:uFillTx/>
              </a:endParaRPr>
            </a:p>
          </p:txBody>
        </p:sp>
      </p:grpSp>
      <p:sp>
        <p:nvSpPr>
          <p:cNvPr id="10" name="TextBox 9"/>
          <p:cNvSpPr txBox="1"/>
          <p:nvPr/>
        </p:nvSpPr>
        <p:spPr>
          <a:xfrm>
            <a:off x="7215101" y="4267200"/>
            <a:ext cx="1624099" cy="523220"/>
          </a:xfrm>
          <a:prstGeom prst="rect">
            <a:avLst/>
          </a:prstGeom>
          <a:noFill/>
        </p:spPr>
        <p:txBody>
          <a:bodyPr wrap="none" rtlCol="0">
            <a:spAutoFit/>
          </a:bodyPr>
          <a:lstStyle/>
          <a:p>
            <a:r>
              <a:rPr lang="en-GB" sz="1400" dirty="0">
                <a:solidFill>
                  <a:srgbClr val="EC821C"/>
                </a:solidFill>
              </a:rPr>
              <a:t>2,566,000 XOF/year</a:t>
            </a:r>
          </a:p>
          <a:p>
            <a:r>
              <a:rPr lang="en-GB" sz="1400" dirty="0">
                <a:solidFill>
                  <a:srgbClr val="EC821C"/>
                </a:solidFill>
              </a:rPr>
              <a:t>11,770 $/year (PPP)</a:t>
            </a:r>
          </a:p>
        </p:txBody>
      </p:sp>
      <p:sp>
        <p:nvSpPr>
          <p:cNvPr id="11" name="TextBox 10"/>
          <p:cNvSpPr txBox="1"/>
          <p:nvPr/>
        </p:nvSpPr>
        <p:spPr>
          <a:xfrm>
            <a:off x="1447800" y="2514600"/>
            <a:ext cx="3237489" cy="307777"/>
          </a:xfrm>
          <a:prstGeom prst="rect">
            <a:avLst/>
          </a:prstGeom>
          <a:noFill/>
        </p:spPr>
        <p:txBody>
          <a:bodyPr wrap="none" rtlCol="0">
            <a:spAutoFit/>
          </a:bodyPr>
          <a:lstStyle/>
          <a:p>
            <a:r>
              <a:rPr lang="en-GB" sz="1400" dirty="0">
                <a:solidFill>
                  <a:srgbClr val="92D050"/>
                </a:solidFill>
              </a:rPr>
              <a:t>35 % of households above the benchmark</a:t>
            </a:r>
          </a:p>
        </p:txBody>
      </p:sp>
    </p:spTree>
    <p:extLst>
      <p:ext uri="{BB962C8B-B14F-4D97-AF65-F5344CB8AC3E}">
        <p14:creationId xmlns:p14="http://schemas.microsoft.com/office/powerpoint/2010/main" val="1229341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30C3052-B1F8-8E49-8FD3-2304F0BABBEE}"/>
              </a:ext>
            </a:extLst>
          </p:cNvPr>
          <p:cNvSpPr>
            <a:spLocks noGrp="1"/>
          </p:cNvSpPr>
          <p:nvPr>
            <p:ph type="body" sz="quarter" idx="12"/>
          </p:nvPr>
        </p:nvSpPr>
        <p:spPr>
          <a:xfrm>
            <a:off x="533400" y="1447800"/>
            <a:ext cx="7772400" cy="838200"/>
          </a:xfrm>
        </p:spPr>
        <p:txBody>
          <a:bodyPr/>
          <a:lstStyle/>
          <a:p>
            <a:r>
              <a:rPr lang="en-US" sz="2400" dirty="0">
                <a:solidFill>
                  <a:srgbClr val="762123"/>
                </a:solidFill>
                <a:latin typeface="+mn-lt"/>
              </a:rPr>
              <a:t>Milestone 2: Effect of crop-livestock intensification options on a range of indicators </a:t>
            </a:r>
          </a:p>
          <a:p>
            <a:endParaRPr lang="en-US" sz="2400" dirty="0">
              <a:latin typeface="+mn-lt"/>
            </a:endParaRPr>
          </a:p>
          <a:p>
            <a:endParaRPr lang="en-US" sz="2400" dirty="0">
              <a:latin typeface="+mn-lt"/>
            </a:endParaRPr>
          </a:p>
        </p:txBody>
      </p:sp>
      <p:sp>
        <p:nvSpPr>
          <p:cNvPr id="4" name="Text Placeholder 1">
            <a:extLst>
              <a:ext uri="{FF2B5EF4-FFF2-40B4-BE49-F238E27FC236}">
                <a16:creationId xmlns:a16="http://schemas.microsoft.com/office/drawing/2014/main" id="{D30C3052-B1F8-8E49-8FD3-2304F0BABBEE}"/>
              </a:ext>
            </a:extLst>
          </p:cNvPr>
          <p:cNvSpPr txBox="1">
            <a:spLocks/>
          </p:cNvSpPr>
          <p:nvPr/>
        </p:nvSpPr>
        <p:spPr>
          <a:xfrm>
            <a:off x="533400" y="3657600"/>
            <a:ext cx="8077200" cy="2286000"/>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457200" indent="-342900">
              <a:buFont typeface="Arial" panose="020B0604020202020204" pitchFamily="34" charset="0"/>
              <a:buChar char="•"/>
            </a:pPr>
            <a:r>
              <a:rPr lang="en-US" sz="2400" dirty="0">
                <a:latin typeface="+mn-lt"/>
              </a:rPr>
              <a:t>Building on the work of Falconnier et al. (2018)* </a:t>
            </a:r>
          </a:p>
          <a:p>
            <a:pPr marL="457200" indent="-342900">
              <a:buFont typeface="Arial" panose="020B0604020202020204" pitchFamily="34" charset="0"/>
              <a:buChar char="•"/>
            </a:pPr>
            <a:r>
              <a:rPr lang="en-US" sz="2400" dirty="0">
                <a:latin typeface="+mn-lt"/>
              </a:rPr>
              <a:t>Multiple indicators: economic, environmental, food security and productivity</a:t>
            </a:r>
          </a:p>
          <a:p>
            <a:pPr marL="457200" indent="-342900">
              <a:buFont typeface="Arial" panose="020B0604020202020204" pitchFamily="34" charset="0"/>
              <a:buChar char="•"/>
            </a:pPr>
            <a:r>
              <a:rPr lang="en-US" sz="2400" dirty="0">
                <a:latin typeface="+mn-lt"/>
              </a:rPr>
              <a:t>DSSAT crop modeling and survey database </a:t>
            </a:r>
          </a:p>
          <a:p>
            <a:pPr marL="457200" indent="-342900">
              <a:buFont typeface="Arial" panose="020B0604020202020204" pitchFamily="34" charset="0"/>
              <a:buChar char="•"/>
            </a:pPr>
            <a:r>
              <a:rPr lang="en-US" sz="2400" dirty="0">
                <a:latin typeface="+mn-lt"/>
              </a:rPr>
              <a:t>WUR MSc thesis report to finish June 2019</a:t>
            </a:r>
          </a:p>
          <a:p>
            <a:pPr marL="457200" indent="-342900">
              <a:buFontTx/>
              <a:buChar char="-"/>
            </a:pPr>
            <a:endParaRPr lang="en-US" sz="800" dirty="0">
              <a:latin typeface="+mn-lt"/>
            </a:endParaRPr>
          </a:p>
          <a:p>
            <a:endParaRPr lang="en-US" sz="2400" dirty="0">
              <a:latin typeface="+mn-lt"/>
            </a:endParaRPr>
          </a:p>
        </p:txBody>
      </p:sp>
      <p:sp>
        <p:nvSpPr>
          <p:cNvPr id="5" name="Text Placeholder 1">
            <a:extLst>
              <a:ext uri="{FF2B5EF4-FFF2-40B4-BE49-F238E27FC236}">
                <a16:creationId xmlns:a16="http://schemas.microsoft.com/office/drawing/2014/main" id="{D30C3052-B1F8-8E49-8FD3-2304F0BABBEE}"/>
              </a:ext>
            </a:extLst>
          </p:cNvPr>
          <p:cNvSpPr txBox="1">
            <a:spLocks/>
          </p:cNvSpPr>
          <p:nvPr/>
        </p:nvSpPr>
        <p:spPr>
          <a:xfrm>
            <a:off x="457200" y="2514600"/>
            <a:ext cx="7772400" cy="838200"/>
          </a:xfrm>
          <a:prstGeom prst="rect">
            <a:avLst/>
          </a:prstGeom>
          <a:solidFill>
            <a:srgbClr val="F6C798"/>
          </a:solidFill>
        </p:spPr>
        <p:style>
          <a:lnRef idx="2">
            <a:schemeClr val="accent2"/>
          </a:lnRef>
          <a:fillRef idx="1">
            <a:schemeClr val="lt1"/>
          </a:fillRef>
          <a:effectRef idx="0">
            <a:schemeClr val="accent2"/>
          </a:effectRef>
          <a:fontRef idx="minor">
            <a:schemeClr val="dk1"/>
          </a:fontRef>
        </p:style>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2400" dirty="0">
                <a:latin typeface="+mn-lt"/>
              </a:rPr>
              <a:t>Scenario analysis to explore effects of potential future developments in policy and agricultural interventions</a:t>
            </a:r>
          </a:p>
        </p:txBody>
      </p:sp>
      <p:sp>
        <p:nvSpPr>
          <p:cNvPr id="6" name="TextBox 5"/>
          <p:cNvSpPr txBox="1"/>
          <p:nvPr/>
        </p:nvSpPr>
        <p:spPr>
          <a:xfrm>
            <a:off x="537099" y="6248400"/>
            <a:ext cx="8073501" cy="646331"/>
          </a:xfrm>
          <a:prstGeom prst="rect">
            <a:avLst/>
          </a:prstGeom>
          <a:noFill/>
        </p:spPr>
        <p:txBody>
          <a:bodyPr wrap="square" rtlCol="0">
            <a:spAutoFit/>
          </a:bodyPr>
          <a:lstStyle/>
          <a:p>
            <a:r>
              <a:rPr lang="en-GB" sz="1200" dirty="0"/>
              <a:t>*</a:t>
            </a:r>
            <a:r>
              <a:rPr lang="fr-BE" sz="1200" dirty="0"/>
              <a:t>Falconnier, G., Descheemaeker, K., Traore, B., Bayoko, A., &amp; Giller, K. (2018). Agricultural intensification and </a:t>
            </a:r>
            <a:r>
              <a:rPr lang="fr-BE" sz="1200" dirty="0" err="1"/>
              <a:t>policy</a:t>
            </a:r>
            <a:r>
              <a:rPr lang="fr-BE" sz="1200" dirty="0"/>
              <a:t> interventions: </a:t>
            </a:r>
            <a:r>
              <a:rPr lang="fr-BE" sz="1200" dirty="0" err="1"/>
              <a:t>Exploring</a:t>
            </a:r>
            <a:r>
              <a:rPr lang="fr-BE" sz="1200" dirty="0"/>
              <a:t> plausible futures for </a:t>
            </a:r>
            <a:r>
              <a:rPr lang="fr-BE" sz="1200" dirty="0" err="1"/>
              <a:t>smallholder</a:t>
            </a:r>
            <a:r>
              <a:rPr lang="fr-BE" sz="1200" dirty="0"/>
              <a:t> </a:t>
            </a:r>
            <a:r>
              <a:rPr lang="fr-BE" sz="1200" dirty="0" err="1"/>
              <a:t>farmers</a:t>
            </a:r>
            <a:r>
              <a:rPr lang="fr-BE" sz="1200" dirty="0"/>
              <a:t> in </a:t>
            </a:r>
            <a:r>
              <a:rPr lang="fr-BE" sz="1200" dirty="0" err="1"/>
              <a:t>southern</a:t>
            </a:r>
            <a:r>
              <a:rPr lang="fr-BE" sz="1200" dirty="0"/>
              <a:t> mali. </a:t>
            </a:r>
            <a:r>
              <a:rPr lang="fr-BE" sz="1200" i="1" dirty="0"/>
              <a:t>Land Use Policy,</a:t>
            </a:r>
            <a:r>
              <a:rPr lang="fr-BE" sz="1200" dirty="0"/>
              <a:t> </a:t>
            </a:r>
            <a:r>
              <a:rPr lang="fr-BE" sz="1200" i="1" dirty="0"/>
              <a:t>623-634</a:t>
            </a:r>
            <a:r>
              <a:rPr lang="fr-BE" sz="1200" dirty="0"/>
              <a:t>, 623-634.</a:t>
            </a:r>
          </a:p>
          <a:p>
            <a:endParaRPr lang="fr-BE" sz="1200" dirty="0"/>
          </a:p>
        </p:txBody>
      </p:sp>
    </p:spTree>
    <p:extLst>
      <p:ext uri="{BB962C8B-B14F-4D97-AF65-F5344CB8AC3E}">
        <p14:creationId xmlns:p14="http://schemas.microsoft.com/office/powerpoint/2010/main" val="3988025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Placeholder 1">
            <a:extLst>
              <a:ext uri="{FF2B5EF4-FFF2-40B4-BE49-F238E27FC236}">
                <a16:creationId xmlns:a16="http://schemas.microsoft.com/office/drawing/2014/main" id="{D30C3052-B1F8-8E49-8FD3-2304F0BABBEE}"/>
              </a:ext>
            </a:extLst>
          </p:cNvPr>
          <p:cNvSpPr>
            <a:spLocks noGrp="1"/>
          </p:cNvSpPr>
          <p:nvPr>
            <p:ph type="body" sz="quarter" idx="12"/>
          </p:nvPr>
        </p:nvSpPr>
        <p:spPr>
          <a:xfrm>
            <a:off x="533400" y="1295400"/>
            <a:ext cx="7772400" cy="838200"/>
          </a:xfrm>
        </p:spPr>
        <p:txBody>
          <a:bodyPr/>
          <a:lstStyle/>
          <a:p>
            <a:r>
              <a:rPr lang="en-US" sz="2400" dirty="0">
                <a:solidFill>
                  <a:srgbClr val="762123"/>
                </a:solidFill>
                <a:latin typeface="+mn-lt"/>
              </a:rPr>
              <a:t>Milestone 2: Effect of crop-livestock intensification options on a range of indicators </a:t>
            </a:r>
          </a:p>
          <a:p>
            <a:endParaRPr lang="en-US" sz="2400" dirty="0">
              <a:latin typeface="+mn-lt"/>
            </a:endParaRPr>
          </a:p>
          <a:p>
            <a:endParaRPr lang="en-US" sz="2400" dirty="0">
              <a:latin typeface="+mn-lt"/>
            </a:endParaRPr>
          </a:p>
        </p:txBody>
      </p:sp>
      <p:graphicFrame>
        <p:nvGraphicFramePr>
          <p:cNvPr id="77" name="Table 76"/>
          <p:cNvGraphicFramePr>
            <a:graphicFrameLocks noGrp="1"/>
          </p:cNvGraphicFramePr>
          <p:nvPr/>
        </p:nvGraphicFramePr>
        <p:xfrm>
          <a:off x="762000" y="4648200"/>
          <a:ext cx="7829186" cy="2057088"/>
        </p:xfrm>
        <a:graphic>
          <a:graphicData uri="http://schemas.openxmlformats.org/drawingml/2006/table">
            <a:tbl>
              <a:tblPr firstRow="1" firstCol="1" bandRow="1">
                <a:tableStyleId>{00A15C55-8517-42AA-B614-E9B94910E393}</a:tableStyleId>
              </a:tblPr>
              <a:tblGrid>
                <a:gridCol w="2470666">
                  <a:extLst>
                    <a:ext uri="{9D8B030D-6E8A-4147-A177-3AD203B41FA5}">
                      <a16:colId xmlns:a16="http://schemas.microsoft.com/office/drawing/2014/main" val="2407836381"/>
                    </a:ext>
                  </a:extLst>
                </a:gridCol>
                <a:gridCol w="5358520">
                  <a:extLst>
                    <a:ext uri="{9D8B030D-6E8A-4147-A177-3AD203B41FA5}">
                      <a16:colId xmlns:a16="http://schemas.microsoft.com/office/drawing/2014/main" val="3579238697"/>
                    </a:ext>
                  </a:extLst>
                </a:gridCol>
              </a:tblGrid>
              <a:tr h="0">
                <a:tc>
                  <a:txBody>
                    <a:bodyPr/>
                    <a:lstStyle/>
                    <a:p>
                      <a:pPr marL="0" marR="0">
                        <a:lnSpc>
                          <a:spcPct val="107000"/>
                        </a:lnSpc>
                        <a:spcBef>
                          <a:spcPts val="0"/>
                        </a:spcBef>
                        <a:spcAft>
                          <a:spcPts val="0"/>
                        </a:spcAft>
                      </a:pPr>
                      <a:r>
                        <a:rPr lang="en-GB" sz="1200">
                          <a:effectLst/>
                        </a:rPr>
                        <a:t>Domain</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GB" sz="1200">
                          <a:effectLst/>
                        </a:rPr>
                        <a:t>Indicator</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33940883"/>
                  </a:ext>
                </a:extLst>
              </a:tr>
              <a:tr h="0">
                <a:tc rowSpan="4">
                  <a:txBody>
                    <a:bodyPr/>
                    <a:lstStyle/>
                    <a:p>
                      <a:pPr marL="0" marR="0">
                        <a:lnSpc>
                          <a:spcPct val="107000"/>
                        </a:lnSpc>
                        <a:spcBef>
                          <a:spcPts val="0"/>
                        </a:spcBef>
                        <a:spcAft>
                          <a:spcPts val="0"/>
                        </a:spcAft>
                      </a:pPr>
                      <a:r>
                        <a:rPr lang="en-GB" sz="1200">
                          <a:effectLst/>
                        </a:rPr>
                        <a:t>Productivity</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GB" sz="1200" dirty="0">
                          <a:effectLst/>
                        </a:rPr>
                        <a:t>Grain production (Cotton, maize, sorghum, millet, groundnut, cowpea)</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8985197"/>
                  </a:ext>
                </a:extLst>
              </a:tr>
              <a:tr h="0">
                <a:tc vMerge="1">
                  <a:txBody>
                    <a:bodyPr/>
                    <a:lstStyle/>
                    <a:p>
                      <a:endParaRPr lang="en-GB"/>
                    </a:p>
                  </a:txBody>
                  <a:tcPr/>
                </a:tc>
                <a:tc>
                  <a:txBody>
                    <a:bodyPr/>
                    <a:lstStyle/>
                    <a:p>
                      <a:pPr marL="0" marR="0">
                        <a:lnSpc>
                          <a:spcPct val="107000"/>
                        </a:lnSpc>
                        <a:spcBef>
                          <a:spcPts val="0"/>
                        </a:spcBef>
                        <a:spcAft>
                          <a:spcPts val="0"/>
                        </a:spcAft>
                      </a:pPr>
                      <a:r>
                        <a:rPr lang="en-GB" sz="1200" dirty="0">
                          <a:effectLst/>
                        </a:rPr>
                        <a:t>Fodder production (Maize, sorghum, millet, groundnut, cowpea)</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33016762"/>
                  </a:ext>
                </a:extLst>
              </a:tr>
              <a:tr h="0">
                <a:tc vMerge="1">
                  <a:txBody>
                    <a:bodyPr/>
                    <a:lstStyle/>
                    <a:p>
                      <a:endParaRPr lang="en-GB"/>
                    </a:p>
                  </a:txBody>
                  <a:tcPr/>
                </a:tc>
                <a:tc>
                  <a:txBody>
                    <a:bodyPr/>
                    <a:lstStyle/>
                    <a:p>
                      <a:pPr marL="0" marR="0">
                        <a:lnSpc>
                          <a:spcPct val="107000"/>
                        </a:lnSpc>
                        <a:spcBef>
                          <a:spcPts val="0"/>
                        </a:spcBef>
                        <a:spcAft>
                          <a:spcPts val="0"/>
                        </a:spcAft>
                      </a:pPr>
                      <a:r>
                        <a:rPr lang="en-GB" sz="1200" dirty="0">
                          <a:effectLst/>
                        </a:rPr>
                        <a:t>Manure production</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27845952"/>
                  </a:ext>
                </a:extLst>
              </a:tr>
              <a:tr h="0">
                <a:tc vMerge="1">
                  <a:txBody>
                    <a:bodyPr/>
                    <a:lstStyle/>
                    <a:p>
                      <a:endParaRPr lang="en-GB"/>
                    </a:p>
                  </a:txBody>
                  <a:tcPr/>
                </a:tc>
                <a:tc>
                  <a:txBody>
                    <a:bodyPr/>
                    <a:lstStyle/>
                    <a:p>
                      <a:pPr marL="0" marR="0">
                        <a:lnSpc>
                          <a:spcPct val="107000"/>
                        </a:lnSpc>
                        <a:spcBef>
                          <a:spcPts val="0"/>
                        </a:spcBef>
                        <a:spcAft>
                          <a:spcPts val="0"/>
                        </a:spcAft>
                      </a:pPr>
                      <a:r>
                        <a:rPr lang="en-GB" sz="1200" dirty="0">
                          <a:effectLst/>
                        </a:rPr>
                        <a:t>Milk production</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71911940"/>
                  </a:ext>
                </a:extLst>
              </a:tr>
              <a:tr h="0">
                <a:tc rowSpan="3">
                  <a:txBody>
                    <a:bodyPr/>
                    <a:lstStyle/>
                    <a:p>
                      <a:pPr marL="0" marR="0">
                        <a:lnSpc>
                          <a:spcPct val="107000"/>
                        </a:lnSpc>
                        <a:spcBef>
                          <a:spcPts val="0"/>
                        </a:spcBef>
                        <a:spcAft>
                          <a:spcPts val="0"/>
                        </a:spcAft>
                      </a:pPr>
                      <a:r>
                        <a:rPr lang="en-GB" sz="1200">
                          <a:effectLst/>
                        </a:rPr>
                        <a:t>Economic</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GB" sz="1200" dirty="0">
                          <a:effectLst/>
                        </a:rPr>
                        <a:t>Income per capita</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48099283"/>
                  </a:ext>
                </a:extLst>
              </a:tr>
              <a:tr h="0">
                <a:tc vMerge="1">
                  <a:txBody>
                    <a:bodyPr/>
                    <a:lstStyle/>
                    <a:p>
                      <a:endParaRPr lang="en-GB"/>
                    </a:p>
                  </a:txBody>
                  <a:tcPr/>
                </a:tc>
                <a:tc>
                  <a:txBody>
                    <a:bodyPr/>
                    <a:lstStyle/>
                    <a:p>
                      <a:pPr marL="0" marR="0">
                        <a:lnSpc>
                          <a:spcPct val="107000"/>
                        </a:lnSpc>
                        <a:spcBef>
                          <a:spcPts val="0"/>
                        </a:spcBef>
                        <a:spcAft>
                          <a:spcPts val="0"/>
                        </a:spcAft>
                      </a:pPr>
                      <a:r>
                        <a:rPr lang="en-GB" sz="1200" dirty="0">
                          <a:effectLst/>
                        </a:rPr>
                        <a:t>Labour productivity</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82923421"/>
                  </a:ext>
                </a:extLst>
              </a:tr>
              <a:tr h="0">
                <a:tc vMerge="1">
                  <a:txBody>
                    <a:bodyPr/>
                    <a:lstStyle/>
                    <a:p>
                      <a:endParaRPr lang="en-GB"/>
                    </a:p>
                  </a:txBody>
                  <a:tcPr/>
                </a:tc>
                <a:tc>
                  <a:txBody>
                    <a:bodyPr/>
                    <a:lstStyle/>
                    <a:p>
                      <a:pPr marL="0" marR="0">
                        <a:lnSpc>
                          <a:spcPct val="107000"/>
                        </a:lnSpc>
                        <a:spcBef>
                          <a:spcPts val="0"/>
                        </a:spcBef>
                        <a:spcAft>
                          <a:spcPts val="0"/>
                        </a:spcAft>
                      </a:pPr>
                      <a:r>
                        <a:rPr lang="en-GB" sz="1200" dirty="0">
                          <a:effectLst/>
                        </a:rPr>
                        <a:t>Labour intensity</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6968774"/>
                  </a:ext>
                </a:extLst>
              </a:tr>
              <a:tr h="0">
                <a:tc rowSpan="2">
                  <a:txBody>
                    <a:bodyPr/>
                    <a:lstStyle/>
                    <a:p>
                      <a:pPr marL="0" marR="0">
                        <a:lnSpc>
                          <a:spcPct val="107000"/>
                        </a:lnSpc>
                        <a:spcBef>
                          <a:spcPts val="0"/>
                        </a:spcBef>
                        <a:spcAft>
                          <a:spcPts val="0"/>
                        </a:spcAft>
                      </a:pPr>
                      <a:r>
                        <a:rPr lang="en-GB" sz="1200">
                          <a:effectLst/>
                        </a:rPr>
                        <a:t>Environment</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GB" sz="1200" dirty="0">
                          <a:effectLst/>
                        </a:rPr>
                        <a:t>Nitrogen balance</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83235440"/>
                  </a:ext>
                </a:extLst>
              </a:tr>
              <a:tr h="0">
                <a:tc vMerge="1">
                  <a:txBody>
                    <a:bodyPr/>
                    <a:lstStyle/>
                    <a:p>
                      <a:endParaRPr lang="en-GB"/>
                    </a:p>
                  </a:txBody>
                  <a:tcPr/>
                </a:tc>
                <a:tc>
                  <a:txBody>
                    <a:bodyPr/>
                    <a:lstStyle/>
                    <a:p>
                      <a:pPr marL="0" marR="0">
                        <a:lnSpc>
                          <a:spcPct val="107000"/>
                        </a:lnSpc>
                        <a:spcBef>
                          <a:spcPts val="0"/>
                        </a:spcBef>
                        <a:spcAft>
                          <a:spcPts val="0"/>
                        </a:spcAft>
                      </a:pPr>
                      <a:r>
                        <a:rPr lang="en-GB" sz="1200" dirty="0">
                          <a:effectLst/>
                        </a:rPr>
                        <a:t>Nitrogen use efficiency</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6217666"/>
                  </a:ext>
                </a:extLst>
              </a:tr>
              <a:tr h="0">
                <a:tc>
                  <a:txBody>
                    <a:bodyPr/>
                    <a:lstStyle/>
                    <a:p>
                      <a:pPr marL="0" marR="0">
                        <a:lnSpc>
                          <a:spcPct val="107000"/>
                        </a:lnSpc>
                        <a:spcBef>
                          <a:spcPts val="0"/>
                        </a:spcBef>
                        <a:spcAft>
                          <a:spcPts val="0"/>
                        </a:spcAft>
                      </a:pPr>
                      <a:r>
                        <a:rPr lang="en-GB" sz="1200">
                          <a:effectLst/>
                        </a:rPr>
                        <a:t>Human well-being</a:t>
                      </a:r>
                      <a:endParaRPr lang="fr-BE"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GB" sz="1200" dirty="0">
                          <a:effectLst/>
                        </a:rPr>
                        <a:t>Nutritional sufficiency (Calorie, protein, iron &amp; zinc)</a:t>
                      </a:r>
                      <a:endParaRPr lang="fr-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19454561"/>
                  </a:ext>
                </a:extLst>
              </a:tr>
            </a:tbl>
          </a:graphicData>
        </a:graphic>
      </p:graphicFrame>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1209" y="1981200"/>
            <a:ext cx="6172200" cy="2539565"/>
          </a:xfrm>
          <a:prstGeom prst="rect">
            <a:avLst/>
          </a:prstGeom>
        </p:spPr>
      </p:pic>
    </p:spTree>
    <p:extLst>
      <p:ext uri="{BB962C8B-B14F-4D97-AF65-F5344CB8AC3E}">
        <p14:creationId xmlns:p14="http://schemas.microsoft.com/office/powerpoint/2010/main" val="2506483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30C3052-B1F8-8E49-8FD3-2304F0BABBEE}"/>
              </a:ext>
            </a:extLst>
          </p:cNvPr>
          <p:cNvSpPr>
            <a:spLocks noGrp="1"/>
          </p:cNvSpPr>
          <p:nvPr>
            <p:ph type="body" sz="quarter" idx="12"/>
          </p:nvPr>
        </p:nvSpPr>
        <p:spPr>
          <a:xfrm>
            <a:off x="381000" y="1371600"/>
            <a:ext cx="7772400" cy="838200"/>
          </a:xfrm>
        </p:spPr>
        <p:txBody>
          <a:bodyPr/>
          <a:lstStyle/>
          <a:p>
            <a:r>
              <a:rPr lang="en-US" sz="2400" dirty="0">
                <a:solidFill>
                  <a:srgbClr val="762123"/>
                </a:solidFill>
                <a:latin typeface="+mn-lt"/>
              </a:rPr>
              <a:t>Milestone 3: Risk perception and management</a:t>
            </a:r>
          </a:p>
        </p:txBody>
      </p:sp>
      <p:sp>
        <p:nvSpPr>
          <p:cNvPr id="4" name="Text Placeholder 1">
            <a:extLst>
              <a:ext uri="{FF2B5EF4-FFF2-40B4-BE49-F238E27FC236}">
                <a16:creationId xmlns:a16="http://schemas.microsoft.com/office/drawing/2014/main" id="{D30C3052-B1F8-8E49-8FD3-2304F0BABBEE}"/>
              </a:ext>
            </a:extLst>
          </p:cNvPr>
          <p:cNvSpPr txBox="1">
            <a:spLocks/>
          </p:cNvSpPr>
          <p:nvPr/>
        </p:nvSpPr>
        <p:spPr>
          <a:xfrm>
            <a:off x="3320269" y="3415742"/>
            <a:ext cx="8153400" cy="838200"/>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457200" indent="-342900">
              <a:buFont typeface="Arial" panose="020B0604020202020204" pitchFamily="34" charset="0"/>
              <a:buChar char="•"/>
            </a:pPr>
            <a:r>
              <a:rPr lang="en-US" sz="2000" dirty="0">
                <a:latin typeface="+mn-lt"/>
              </a:rPr>
              <a:t>Method: FGDs and surveys (250 respondents)</a:t>
            </a:r>
          </a:p>
          <a:p>
            <a:pPr marL="457200" indent="-342900">
              <a:buFont typeface="Arial" panose="020B0604020202020204" pitchFamily="34" charset="0"/>
              <a:buChar char="•"/>
            </a:pPr>
            <a:r>
              <a:rPr lang="en-US" sz="2000" dirty="0">
                <a:latin typeface="+mn-lt"/>
              </a:rPr>
              <a:t>Status: Preparation paper</a:t>
            </a:r>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5105400"/>
            <a:ext cx="9144000" cy="1752600"/>
          </a:xfrm>
          <a:prstGeom prst="rect">
            <a:avLst/>
          </a:prstGeom>
        </p:spPr>
      </p:pic>
      <p:sp>
        <p:nvSpPr>
          <p:cNvPr id="55" name="Text Placeholder 1">
            <a:extLst>
              <a:ext uri="{FF2B5EF4-FFF2-40B4-BE49-F238E27FC236}">
                <a16:creationId xmlns:a16="http://schemas.microsoft.com/office/drawing/2014/main" id="{D30C3052-B1F8-8E49-8FD3-2304F0BABBEE}"/>
              </a:ext>
            </a:extLst>
          </p:cNvPr>
          <p:cNvSpPr txBox="1">
            <a:spLocks/>
          </p:cNvSpPr>
          <p:nvPr/>
        </p:nvSpPr>
        <p:spPr>
          <a:xfrm>
            <a:off x="533400" y="1976880"/>
            <a:ext cx="7696200" cy="833582"/>
          </a:xfrm>
          <a:prstGeom prst="rect">
            <a:avLst/>
          </a:prstGeom>
          <a:solidFill>
            <a:srgbClr val="F6C798"/>
          </a:solidFill>
        </p:spPr>
        <p:style>
          <a:lnRef idx="2">
            <a:schemeClr val="accent2"/>
          </a:lnRef>
          <a:fillRef idx="1">
            <a:schemeClr val="lt1"/>
          </a:fillRef>
          <a:effectRef idx="0">
            <a:schemeClr val="accent2"/>
          </a:effectRef>
          <a:fontRef idx="minor">
            <a:schemeClr val="dk1"/>
          </a:fontRef>
        </p:style>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2400" dirty="0">
                <a:latin typeface="+mn-lt"/>
              </a:rPr>
              <a:t>Farmers’ decision making processes influenced by risk perception and management strategies</a:t>
            </a:r>
          </a:p>
        </p:txBody>
      </p:sp>
      <p:pic>
        <p:nvPicPr>
          <p:cNvPr id="56" name="Picture 5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3400" y="2937994"/>
            <a:ext cx="2786869" cy="2039874"/>
          </a:xfrm>
          <a:prstGeom prst="rect">
            <a:avLst/>
          </a:prstGeom>
        </p:spPr>
      </p:pic>
    </p:spTree>
    <p:extLst>
      <p:ext uri="{BB962C8B-B14F-4D97-AF65-F5344CB8AC3E}">
        <p14:creationId xmlns:p14="http://schemas.microsoft.com/office/powerpoint/2010/main" val="1487515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30C3052-B1F8-8E49-8FD3-2304F0BABBEE}"/>
              </a:ext>
            </a:extLst>
          </p:cNvPr>
          <p:cNvSpPr>
            <a:spLocks noGrp="1"/>
          </p:cNvSpPr>
          <p:nvPr>
            <p:ph type="body" sz="quarter" idx="12"/>
          </p:nvPr>
        </p:nvSpPr>
        <p:spPr>
          <a:xfrm>
            <a:off x="533400" y="1447800"/>
            <a:ext cx="7772400" cy="838200"/>
          </a:xfrm>
        </p:spPr>
        <p:txBody>
          <a:bodyPr/>
          <a:lstStyle/>
          <a:p>
            <a:r>
              <a:rPr lang="en-US" sz="2400" dirty="0">
                <a:solidFill>
                  <a:srgbClr val="762123"/>
                </a:solidFill>
                <a:latin typeface="+mn-lt"/>
              </a:rPr>
              <a:t>Milestone 3: Risk perception and management</a:t>
            </a: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036534"/>
            <a:ext cx="9144000" cy="4787435"/>
          </a:xfrm>
          <a:prstGeom prst="rect">
            <a:avLst/>
          </a:prstGeom>
        </p:spPr>
      </p:pic>
    </p:spTree>
    <p:extLst>
      <p:ext uri="{BB962C8B-B14F-4D97-AF65-F5344CB8AC3E}">
        <p14:creationId xmlns:p14="http://schemas.microsoft.com/office/powerpoint/2010/main" val="29485809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3E26CE0-AB66-4F91-BD00-58CA3546E3E5}">
  <ds:schemaRefs>
    <ds:schemaRef ds:uri="http://schemas.microsoft.com/office/2006/metadata/properties"/>
    <ds:schemaRef ds:uri="http://purl.org/dc/terms/"/>
    <ds:schemaRef ds:uri="http://schemas.openxmlformats.org/package/2006/metadata/core-properties"/>
    <ds:schemaRef ds:uri="http://purl.org/dc/elements/1.1/"/>
    <ds:schemaRef ds:uri="http://schemas.microsoft.com/office/2006/documentManagement/types"/>
    <ds:schemaRef ds:uri="http://www.w3.org/XML/1998/namespace"/>
    <ds:schemaRef ds:uri="http://schemas.microsoft.com/office/infopath/2007/PartnerControls"/>
    <ds:schemaRef ds:uri="9f5e9607-a28b-487e-b093-da60e75ee109"/>
    <ds:schemaRef ds:uri="http://purl.org/dc/dcmitype/"/>
  </ds:schemaRefs>
</ds:datastoreItem>
</file>

<file path=customXml/itemProps2.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851436-67EF-41C7-86D1-3904960B83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451</TotalTime>
  <Words>760</Words>
  <Application>Microsoft Macintosh PowerPoint</Application>
  <PresentationFormat>On-screen Show (4:3)</PresentationFormat>
  <Paragraphs>92</Paragraphs>
  <Slides>9</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Jonathan Odhong', IITA</cp:lastModifiedBy>
  <cp:revision>130</cp:revision>
  <cp:lastPrinted>2011-10-06T11:45:23Z</cp:lastPrinted>
  <dcterms:created xsi:type="dcterms:W3CDTF">2018-05-19T10:21:56Z</dcterms:created>
  <dcterms:modified xsi:type="dcterms:W3CDTF">2019-06-02T06:42:53Z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